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56" r:id="rId2"/>
    <p:sldId id="262" r:id="rId3"/>
    <p:sldId id="287" r:id="rId4"/>
    <p:sldId id="277" r:id="rId5"/>
    <p:sldId id="278" r:id="rId6"/>
    <p:sldId id="292" r:id="rId7"/>
    <p:sldId id="288" r:id="rId8"/>
    <p:sldId id="289" r:id="rId9"/>
    <p:sldId id="291" r:id="rId10"/>
    <p:sldId id="280" r:id="rId11"/>
    <p:sldId id="281" r:id="rId12"/>
    <p:sldId id="290" r:id="rId13"/>
    <p:sldId id="282" r:id="rId14"/>
    <p:sldId id="283" r:id="rId15"/>
    <p:sldId id="294" r:id="rId16"/>
    <p:sldId id="293" r:id="rId17"/>
    <p:sldId id="295" r:id="rId18"/>
    <p:sldId id="296" r:id="rId19"/>
    <p:sldId id="297" r:id="rId20"/>
    <p:sldId id="298" r:id="rId21"/>
    <p:sldId id="272" r:id="rId22"/>
    <p:sldId id="273" r:id="rId23"/>
    <p:sldId id="274" r:id="rId24"/>
    <p:sldId id="276"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DF786-B6EF-4FA1-8E4E-7F3B9DA28CD6}" type="datetimeFigureOut">
              <a:rPr lang="en-US" smtClean="0"/>
              <a:pPr/>
              <a:t>5/3/2020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4B0E2-09B2-464D-8FB5-785AD5B6263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E87B70A0-83B4-460A-B1BE-47D8B1576E7F}" type="slidenum">
              <a:rPr lang="en-US" altLang="en-US"/>
              <a:pPr/>
              <a:t>4</a:t>
            </a:fld>
            <a:endParaRPr lang="en-US" altLang="en-US"/>
          </a:p>
        </p:txBody>
      </p:sp>
      <p:sp>
        <p:nvSpPr>
          <p:cNvPr id="10243" name="Rectangle 2"/>
          <p:cNvSpPr>
            <a:spLocks noGrp="1" noRot="1" noChangeAspect="1" noChangeArrowheads="1" noTextEdit="1"/>
          </p:cNvSpPr>
          <p:nvPr>
            <p:ph type="sldImg"/>
          </p:nvPr>
        </p:nvSpPr>
        <p:spPr>
          <a:xfrm>
            <a:off x="1146175" y="687388"/>
            <a:ext cx="4567238" cy="3427412"/>
          </a:xfrm>
          <a:ln/>
        </p:spPr>
      </p:sp>
      <p:sp>
        <p:nvSpPr>
          <p:cNvPr id="10244" name="Rectangle 3"/>
          <p:cNvSpPr>
            <a:spLocks noGrp="1" noChangeArrowheads="1"/>
          </p:cNvSpPr>
          <p:nvPr>
            <p:ph type="body" idx="1"/>
          </p:nvPr>
        </p:nvSpPr>
        <p:spPr>
          <a:noFill/>
        </p:spPr>
        <p:txBody>
          <a:bodyPr/>
          <a:lstStyle/>
          <a:p>
            <a:pPr eaLnBrk="1" hangingPunct="1"/>
            <a:r>
              <a:rPr lang="en-US" altLang="en-US" smtClean="0"/>
              <a:t>Projects may contain both raster and vector data sets, but analysis is restricted to one data model of the other.</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D10A4603-5855-476D-871E-CB9D83022D8D}" type="slidenum">
              <a:rPr lang="en-US" altLang="en-US"/>
              <a:pPr/>
              <a:t>5</a:t>
            </a:fld>
            <a:endParaRPr lang="en-US" altLang="en-US"/>
          </a:p>
        </p:txBody>
      </p:sp>
      <p:sp>
        <p:nvSpPr>
          <p:cNvPr id="12291" name="Rectangle 2"/>
          <p:cNvSpPr>
            <a:spLocks noGrp="1" noRot="1" noChangeAspect="1" noChangeArrowheads="1" noTextEdit="1"/>
          </p:cNvSpPr>
          <p:nvPr>
            <p:ph type="sldImg"/>
          </p:nvPr>
        </p:nvSpPr>
        <p:spPr>
          <a:xfrm>
            <a:off x="1146175" y="687388"/>
            <a:ext cx="4567238" cy="3427412"/>
          </a:xfrm>
          <a:ln/>
        </p:spPr>
      </p:sp>
      <p:sp>
        <p:nvSpPr>
          <p:cNvPr id="12292" name="Rectangle 3"/>
          <p:cNvSpPr>
            <a:spLocks noGrp="1" noChangeArrowheads="1"/>
          </p:cNvSpPr>
          <p:nvPr>
            <p:ph type="body" idx="1"/>
          </p:nvPr>
        </p:nvSpPr>
        <p:spPr>
          <a:xfrm>
            <a:off x="914711" y="4342464"/>
            <a:ext cx="5028579" cy="4114487"/>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B494DC-B3EC-4DEB-92EC-D08BD8ADD0B9}" type="slidenum">
              <a:rPr lang="en-US" smtClean="0"/>
              <a:pPr fontAlgn="base">
                <a:spcBef>
                  <a:spcPct val="0"/>
                </a:spcBef>
                <a:spcAft>
                  <a:spcPct val="0"/>
                </a:spcAft>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487B758-A92F-4DAF-8C78-0EFF90F46442}" type="datetimeFigureOut">
              <a:rPr lang="en-US" smtClean="0"/>
              <a:pPr/>
              <a:t>5/3/2020</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D4E4E564-643D-4AC1-A153-59FBFA67CA2F}"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87B758-A92F-4DAF-8C78-0EFF90F46442}" type="datetimeFigureOut">
              <a:rPr lang="en-US" smtClean="0"/>
              <a:pPr/>
              <a:t>5/3/2020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87B758-A92F-4DAF-8C78-0EFF90F46442}" type="datetimeFigureOut">
              <a:rPr lang="en-US" smtClean="0"/>
              <a:pPr/>
              <a:t>5/3/2020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3" name="Picture 3" descr="banner_gradient.png"/>
          <p:cNvPicPr>
            <a:picLocks noChangeAspect="1"/>
          </p:cNvPicPr>
          <p:nvPr userDrawn="1"/>
        </p:nvPicPr>
        <p:blipFill>
          <a:blip r:embed="rId2"/>
          <a:srcRect/>
          <a:stretch>
            <a:fillRect/>
          </a:stretch>
        </p:blipFill>
        <p:spPr bwMode="auto">
          <a:xfrm>
            <a:off x="0" y="2286000"/>
            <a:ext cx="9144000" cy="1644650"/>
          </a:xfrm>
          <a:prstGeom prst="rect">
            <a:avLst/>
          </a:prstGeom>
          <a:noFill/>
          <a:ln w="9525">
            <a:noFill/>
            <a:miter lim="800000"/>
            <a:headEnd/>
            <a:tailEnd/>
          </a:ln>
        </p:spPr>
      </p:pic>
      <p:sp>
        <p:nvSpPr>
          <p:cNvPr id="4" name="Title 1"/>
          <p:cNvSpPr>
            <a:spLocks noGrp="1"/>
          </p:cNvSpPr>
          <p:nvPr>
            <p:ph type="title"/>
          </p:nvPr>
        </p:nvSpPr>
        <p:spPr>
          <a:xfrm>
            <a:off x="914399" y="2544064"/>
            <a:ext cx="7315201" cy="966788"/>
          </a:xfrm>
        </p:spPr>
        <p:txBody>
          <a:bodyPr anchor="ctr"/>
          <a:lstStyle>
            <a:lvl1pPr algn="ctr">
              <a:defRPr sz="3600" spc="0"/>
            </a:lvl1pPr>
          </a:lstStyle>
          <a:p>
            <a:r>
              <a:rPr lang="en-US" smtClean="0"/>
              <a:t>Click to edit Master title style</a:t>
            </a: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87B758-A92F-4DAF-8C78-0EFF90F46442}" type="datetimeFigureOut">
              <a:rPr lang="en-US" smtClean="0"/>
              <a:pPr/>
              <a:t>5/3/2020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87B758-A92F-4DAF-8C78-0EFF90F46442}" type="datetimeFigureOut">
              <a:rPr lang="en-US" smtClean="0"/>
              <a:pPr/>
              <a:t>5/3/2020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D4E4E564-643D-4AC1-A153-59FBFA67CA2F}"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87B758-A92F-4DAF-8C78-0EFF90F46442}" type="datetimeFigureOut">
              <a:rPr lang="en-US" smtClean="0"/>
              <a:pPr/>
              <a:t>5/3/2020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87B758-A92F-4DAF-8C78-0EFF90F46442}" type="datetimeFigureOut">
              <a:rPr lang="en-US" smtClean="0"/>
              <a:pPr/>
              <a:t>5/3/2020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87B758-A92F-4DAF-8C78-0EFF90F46442}" type="datetimeFigureOut">
              <a:rPr lang="en-US" smtClean="0"/>
              <a:pPr/>
              <a:t>5/3/2020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7B758-A92F-4DAF-8C78-0EFF90F46442}" type="datetimeFigureOut">
              <a:rPr lang="en-US" smtClean="0"/>
              <a:pPr/>
              <a:t>5/3/2020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87B758-A92F-4DAF-8C78-0EFF90F46442}" type="datetimeFigureOut">
              <a:rPr lang="en-US" smtClean="0"/>
              <a:pPr/>
              <a:t>5/3/2020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87B758-A92F-4DAF-8C78-0EFF90F46442}" type="datetimeFigureOut">
              <a:rPr lang="en-US" smtClean="0"/>
              <a:pPr/>
              <a:t>5/3/2020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4E4E564-643D-4AC1-A153-59FBFA67CA2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487B758-A92F-4DAF-8C78-0EFF90F46442}" type="datetimeFigureOut">
              <a:rPr lang="en-US" smtClean="0"/>
              <a:pPr/>
              <a:t>5/3/2020</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E4E564-643D-4AC1-A153-59FBFA67CA2F}"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785926"/>
            <a:ext cx="7772400" cy="1470025"/>
          </a:xfrm>
        </p:spPr>
        <p:txBody>
          <a:bodyPr>
            <a:normAutofit fontScale="90000"/>
          </a:bodyPr>
          <a:lstStyle/>
          <a:p>
            <a:r>
              <a:rPr lang="en-IN" dirty="0" smtClean="0"/>
              <a:t>SPATIAL ANALYSIS TECHNIQUE AND THEMATIC REPRESENTATION IN GIS</a:t>
            </a:r>
            <a:endParaRPr lang="en-IN" dirty="0"/>
          </a:p>
        </p:txBody>
      </p:sp>
      <p:sp>
        <p:nvSpPr>
          <p:cNvPr id="3" name="Subtitle 2"/>
          <p:cNvSpPr>
            <a:spLocks noGrp="1"/>
          </p:cNvSpPr>
          <p:nvPr>
            <p:ph type="subTitle" idx="1"/>
          </p:nvPr>
        </p:nvSpPr>
        <p:spPr>
          <a:xfrm>
            <a:off x="1357290" y="4214818"/>
            <a:ext cx="6400800" cy="1752600"/>
          </a:xfrm>
        </p:spPr>
        <p:txBody>
          <a:bodyPr/>
          <a:lstStyle/>
          <a:p>
            <a:r>
              <a:rPr lang="en-IN" dirty="0" smtClean="0"/>
              <a:t>DR. PRASENJIT DAS</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85800" y="1185863"/>
            <a:ext cx="7924800" cy="5200650"/>
          </a:xfrm>
          <a:prstGeom prst="rect">
            <a:avLst/>
          </a:prstGeom>
          <a:noFill/>
          <a:ln w="9525">
            <a:noFill/>
            <a:miter lim="800000"/>
            <a:headEnd/>
            <a:tailEnd/>
          </a:ln>
        </p:spPr>
        <p:txBody>
          <a:bodyPr anchor="b">
            <a:spAutoFit/>
          </a:bodyPr>
          <a:lstStyle/>
          <a:p>
            <a:pPr eaLnBrk="1" hangingPunct="1"/>
            <a:r>
              <a:rPr lang="en-US" altLang="en-US" sz="3600"/>
              <a:t>Spatial data analysis</a:t>
            </a:r>
          </a:p>
          <a:p>
            <a:pPr eaLnBrk="1" hangingPunct="1"/>
            <a:endParaRPr lang="en-US" altLang="en-US" sz="3200"/>
          </a:p>
          <a:p>
            <a:pPr eaLnBrk="1" hangingPunct="1"/>
            <a:r>
              <a:rPr lang="en-US" altLang="en-US" sz="2400" i="1"/>
              <a:t>Usually involves manipulations or calculation of coordinates or attribute variables with a various operators (tools), such as:</a:t>
            </a:r>
          </a:p>
          <a:p>
            <a:pPr eaLnBrk="1" hangingPunct="1"/>
            <a:endParaRPr lang="en-US" altLang="en-US" sz="2400" i="1"/>
          </a:p>
          <a:p>
            <a:pPr eaLnBrk="1" hangingPunct="1"/>
            <a:r>
              <a:rPr lang="en-US" altLang="en-US" sz="2800"/>
              <a:t>Measurement</a:t>
            </a:r>
          </a:p>
          <a:p>
            <a:pPr eaLnBrk="1" hangingPunct="1"/>
            <a:r>
              <a:rPr lang="en-US" altLang="en-US" sz="2800"/>
              <a:t>Queries &amp; Selection</a:t>
            </a:r>
          </a:p>
          <a:p>
            <a:pPr eaLnBrk="1" hangingPunct="1"/>
            <a:r>
              <a:rPr lang="en-US" altLang="en-US" sz="2800" b="1">
                <a:solidFill>
                  <a:schemeClr val="folHlink"/>
                </a:solidFill>
                <a:cs typeface="Times New Roman" pitchFamily="18" charset="0"/>
              </a:rPr>
              <a:t>Reclassification</a:t>
            </a:r>
          </a:p>
          <a:p>
            <a:pPr eaLnBrk="1" hangingPunct="1"/>
            <a:r>
              <a:rPr lang="en-US" altLang="en-US" sz="2800">
                <a:cs typeface="Times New Roman" pitchFamily="18" charset="0"/>
              </a:rPr>
              <a:t>Buffering</a:t>
            </a:r>
          </a:p>
          <a:p>
            <a:pPr eaLnBrk="1" hangingPunct="1"/>
            <a:r>
              <a:rPr lang="en-US" altLang="en-US" sz="2800">
                <a:cs typeface="Times New Roman" pitchFamily="18" charset="0"/>
              </a:rPr>
              <a:t>Overlay</a:t>
            </a:r>
          </a:p>
          <a:p>
            <a:pPr eaLnBrk="1" hangingPunct="1"/>
            <a:r>
              <a:rPr lang="en-US" altLang="en-US" sz="2800">
                <a:cs typeface="Times New Roman" pitchFamily="18" charset="0"/>
              </a:rPr>
              <a:t>Network Analysis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609600" y="4648200"/>
            <a:ext cx="2362200" cy="1800225"/>
          </a:xfrm>
          <a:prstGeom prst="rect">
            <a:avLst/>
          </a:prstGeom>
          <a:noFill/>
          <a:ln w="9525">
            <a:noFill/>
            <a:miter lim="800000"/>
            <a:headEnd/>
            <a:tailEnd/>
          </a:ln>
        </p:spPr>
        <p:txBody>
          <a:bodyPr anchor="b">
            <a:spAutoFit/>
          </a:bodyPr>
          <a:lstStyle/>
          <a:p>
            <a:pPr eaLnBrk="1" hangingPunct="1"/>
            <a:r>
              <a:rPr lang="en-US" altLang="en-US" sz="2800"/>
              <a:t>Example:</a:t>
            </a:r>
          </a:p>
          <a:p>
            <a:pPr eaLnBrk="1" hangingPunct="1"/>
            <a:r>
              <a:rPr lang="en-US" altLang="en-US" sz="2800"/>
              <a:t>Parcels</a:t>
            </a:r>
          </a:p>
          <a:p>
            <a:pPr eaLnBrk="1" hangingPunct="1"/>
            <a:r>
              <a:rPr lang="en-US" altLang="en-US" sz="2800"/>
              <a:t>Reclassified</a:t>
            </a:r>
          </a:p>
          <a:p>
            <a:pPr eaLnBrk="1" hangingPunct="1"/>
            <a:r>
              <a:rPr lang="en-US" altLang="en-US" sz="2800"/>
              <a:t>By size</a:t>
            </a:r>
          </a:p>
        </p:txBody>
      </p:sp>
      <p:sp>
        <p:nvSpPr>
          <p:cNvPr id="55299" name="Rectangle 4"/>
          <p:cNvSpPr>
            <a:spLocks noChangeArrowheads="1"/>
          </p:cNvSpPr>
          <p:nvPr/>
        </p:nvSpPr>
        <p:spPr bwMode="auto">
          <a:xfrm>
            <a:off x="457200" y="685800"/>
            <a:ext cx="3200400" cy="1493838"/>
          </a:xfrm>
          <a:prstGeom prst="rect">
            <a:avLst/>
          </a:prstGeom>
          <a:noFill/>
          <a:ln w="9525">
            <a:noFill/>
            <a:miter lim="800000"/>
            <a:headEnd/>
            <a:tailEnd/>
          </a:ln>
        </p:spPr>
        <p:txBody>
          <a:bodyPr anchor="b">
            <a:spAutoFit/>
          </a:bodyPr>
          <a:lstStyle/>
          <a:p>
            <a:pPr eaLnBrk="1" hangingPunct="1"/>
            <a:r>
              <a:rPr lang="en-US" altLang="en-US" sz="3200"/>
              <a:t>Spatial data analysis:</a:t>
            </a:r>
            <a:r>
              <a:rPr lang="en-US" altLang="en-US" sz="2800"/>
              <a:t> Reclassification</a:t>
            </a:r>
          </a:p>
        </p:txBody>
      </p:sp>
      <p:sp>
        <p:nvSpPr>
          <p:cNvPr id="55300" name="Text Box 5"/>
          <p:cNvSpPr txBox="1">
            <a:spLocks noChangeArrowheads="1"/>
          </p:cNvSpPr>
          <p:nvPr/>
        </p:nvSpPr>
        <p:spPr bwMode="auto">
          <a:xfrm>
            <a:off x="457200" y="2667000"/>
            <a:ext cx="3733800" cy="1552575"/>
          </a:xfrm>
          <a:prstGeom prst="rect">
            <a:avLst/>
          </a:prstGeom>
          <a:noFill/>
          <a:ln w="9525">
            <a:noFill/>
            <a:miter lim="800000"/>
            <a:headEnd/>
            <a:tailEnd/>
          </a:ln>
        </p:spPr>
        <p:txBody>
          <a:bodyPr>
            <a:spAutoFit/>
          </a:bodyPr>
          <a:lstStyle/>
          <a:p>
            <a:r>
              <a:rPr lang="en-US" altLang="en-US" sz="2400"/>
              <a:t>An assignment of a class or value based on the attributes or geography of an object</a:t>
            </a:r>
          </a:p>
        </p:txBody>
      </p:sp>
      <p:pic>
        <p:nvPicPr>
          <p:cNvPr id="55301" name="Picture 6" descr="chi_neighbor_class"/>
          <p:cNvPicPr>
            <a:picLocks noChangeAspect="1" noChangeArrowheads="1"/>
          </p:cNvPicPr>
          <p:nvPr/>
        </p:nvPicPr>
        <p:blipFill>
          <a:blip r:embed="rId2"/>
          <a:srcRect/>
          <a:stretch>
            <a:fillRect/>
          </a:stretch>
        </p:blipFill>
        <p:spPr bwMode="auto">
          <a:xfrm>
            <a:off x="3962400" y="0"/>
            <a:ext cx="5419725"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85800" y="1235075"/>
            <a:ext cx="7924800" cy="5151438"/>
          </a:xfrm>
          <a:prstGeom prst="rect">
            <a:avLst/>
          </a:prstGeom>
          <a:noFill/>
          <a:ln w="9525">
            <a:noFill/>
            <a:miter lim="800000"/>
            <a:headEnd/>
            <a:tailEnd/>
          </a:ln>
        </p:spPr>
        <p:txBody>
          <a:bodyPr anchor="b">
            <a:spAutoFit/>
          </a:bodyPr>
          <a:lstStyle/>
          <a:p>
            <a:pPr eaLnBrk="1" hangingPunct="1"/>
            <a:r>
              <a:rPr lang="en-US" altLang="en-US" sz="3600"/>
              <a:t>Spatial data analysis</a:t>
            </a:r>
          </a:p>
          <a:p>
            <a:pPr eaLnBrk="1" hangingPunct="1"/>
            <a:endParaRPr lang="en-US" altLang="en-US" sz="3200"/>
          </a:p>
          <a:p>
            <a:pPr eaLnBrk="1" hangingPunct="1"/>
            <a:r>
              <a:rPr lang="en-US" altLang="en-US" sz="2400" i="1"/>
              <a:t>Usually involves manipulations or calculation of coordinates or attribute variables with a various operators (tools), such as:</a:t>
            </a:r>
          </a:p>
          <a:p>
            <a:pPr eaLnBrk="1" hangingPunct="1"/>
            <a:endParaRPr lang="en-US" altLang="en-US" sz="2400" i="1"/>
          </a:p>
          <a:p>
            <a:pPr eaLnBrk="1" hangingPunct="1"/>
            <a:r>
              <a:rPr lang="en-US" altLang="en-US" sz="2800"/>
              <a:t>Measurement</a:t>
            </a:r>
          </a:p>
          <a:p>
            <a:pPr eaLnBrk="1" hangingPunct="1"/>
            <a:r>
              <a:rPr lang="en-US" altLang="en-US" sz="2800"/>
              <a:t>Queries &amp; Selection</a:t>
            </a:r>
          </a:p>
          <a:p>
            <a:pPr eaLnBrk="1" hangingPunct="1"/>
            <a:r>
              <a:rPr lang="en-US" altLang="en-US" sz="2800">
                <a:cs typeface="Times New Roman" pitchFamily="18" charset="0"/>
              </a:rPr>
              <a:t>Reclassification</a:t>
            </a:r>
          </a:p>
          <a:p>
            <a:pPr eaLnBrk="1" hangingPunct="1"/>
            <a:r>
              <a:rPr lang="en-US" altLang="en-US" sz="2800" b="1">
                <a:solidFill>
                  <a:schemeClr val="folHlink"/>
                </a:solidFill>
                <a:cs typeface="Times New Roman" pitchFamily="18" charset="0"/>
              </a:rPr>
              <a:t>Buffering</a:t>
            </a:r>
          </a:p>
          <a:p>
            <a:pPr eaLnBrk="1" hangingPunct="1"/>
            <a:r>
              <a:rPr lang="en-US" altLang="en-US" sz="2800">
                <a:cs typeface="Times New Roman" pitchFamily="18" charset="0"/>
              </a:rPr>
              <a:t>Overlay</a:t>
            </a:r>
          </a:p>
          <a:p>
            <a:pPr eaLnBrk="1" hangingPunct="1"/>
            <a:r>
              <a:rPr lang="en-US" altLang="en-US" sz="2800">
                <a:cs typeface="Times New Roman" pitchFamily="18" charset="0"/>
              </a:rPr>
              <a:t>Network Analysis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28600" y="1600200"/>
            <a:ext cx="8610600" cy="5105400"/>
          </a:xfrm>
          <a:prstGeom prst="rect">
            <a:avLst/>
          </a:prstGeom>
          <a:solidFill>
            <a:schemeClr val="bg1"/>
          </a:solidFill>
          <a:ln w="9525">
            <a:solidFill>
              <a:schemeClr val="tx1"/>
            </a:solidFill>
            <a:miter lim="800000"/>
            <a:headEnd/>
            <a:tailEnd/>
          </a:ln>
        </p:spPr>
        <p:txBody>
          <a:bodyPr wrap="none" anchor="ctr"/>
          <a:lstStyle/>
          <a:p>
            <a:pPr algn="ctr"/>
            <a:endParaRPr lang="en-US" altLang="en-US" sz="2400">
              <a:latin typeface="Times New Roman" pitchFamily="18" charset="0"/>
            </a:endParaRPr>
          </a:p>
        </p:txBody>
      </p:sp>
      <p:pic>
        <p:nvPicPr>
          <p:cNvPr id="76803" name="Picture 3" descr="bufferdef2"/>
          <p:cNvPicPr>
            <a:picLocks noChangeAspect="1" noChangeArrowheads="1"/>
          </p:cNvPicPr>
          <p:nvPr/>
        </p:nvPicPr>
        <p:blipFill>
          <a:blip r:embed="rId2"/>
          <a:srcRect/>
          <a:stretch>
            <a:fillRect/>
          </a:stretch>
        </p:blipFill>
        <p:spPr bwMode="auto">
          <a:xfrm>
            <a:off x="914400" y="2057400"/>
            <a:ext cx="6858000" cy="4148138"/>
          </a:xfrm>
          <a:prstGeom prst="rect">
            <a:avLst/>
          </a:prstGeom>
          <a:noFill/>
          <a:ln w="9525">
            <a:noFill/>
            <a:miter lim="800000"/>
            <a:headEnd/>
            <a:tailEnd/>
          </a:ln>
        </p:spPr>
      </p:pic>
      <p:sp>
        <p:nvSpPr>
          <p:cNvPr id="76804" name="Text Box 4"/>
          <p:cNvSpPr txBox="1">
            <a:spLocks noChangeArrowheads="1"/>
          </p:cNvSpPr>
          <p:nvPr/>
        </p:nvSpPr>
        <p:spPr bwMode="auto">
          <a:xfrm>
            <a:off x="838200" y="228600"/>
            <a:ext cx="7288213" cy="579438"/>
          </a:xfrm>
          <a:prstGeom prst="rect">
            <a:avLst/>
          </a:prstGeom>
          <a:noFill/>
          <a:ln w="9525">
            <a:noFill/>
            <a:miter lim="800000"/>
            <a:headEnd/>
            <a:tailEnd/>
          </a:ln>
        </p:spPr>
        <p:txBody>
          <a:bodyPr wrap="none">
            <a:spAutoFit/>
          </a:bodyPr>
          <a:lstStyle/>
          <a:p>
            <a:r>
              <a:rPr lang="en-US" altLang="en-US" sz="3200"/>
              <a:t>Buffering and other Proximity Functions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900238" y="1162050"/>
            <a:ext cx="9144000" cy="0"/>
          </a:xfrm>
          <a:prstGeom prst="rect">
            <a:avLst/>
          </a:prstGeom>
          <a:noFill/>
          <a:ln w="9525">
            <a:noFill/>
            <a:miter lim="800000"/>
            <a:headEnd/>
            <a:tailEnd/>
          </a:ln>
        </p:spPr>
        <p:txBody>
          <a:bodyPr>
            <a:spAutoFit/>
          </a:bodyPr>
          <a:lstStyle/>
          <a:p>
            <a:pPr algn="ctr"/>
            <a:endParaRPr lang="en-US" altLang="en-US" sz="2400">
              <a:latin typeface="Times New Roman" pitchFamily="18" charset="0"/>
            </a:endParaRPr>
          </a:p>
        </p:txBody>
      </p:sp>
      <p:pic>
        <p:nvPicPr>
          <p:cNvPr id="77827" name="Picture 3"/>
          <p:cNvPicPr>
            <a:picLocks noChangeAspect="1" noChangeArrowheads="1"/>
          </p:cNvPicPr>
          <p:nvPr/>
        </p:nvPicPr>
        <p:blipFill>
          <a:blip r:embed="rId2"/>
          <a:srcRect/>
          <a:stretch>
            <a:fillRect/>
          </a:stretch>
        </p:blipFill>
        <p:spPr bwMode="auto">
          <a:xfrm>
            <a:off x="304800" y="533400"/>
            <a:ext cx="8367713" cy="6324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09600" y="1066800"/>
            <a:ext cx="7924800" cy="4401205"/>
          </a:xfrm>
          <a:prstGeom prst="rect">
            <a:avLst/>
          </a:prstGeom>
          <a:noFill/>
          <a:ln w="9525">
            <a:noFill/>
            <a:miter lim="800000"/>
            <a:headEnd/>
            <a:tailEnd/>
          </a:ln>
        </p:spPr>
        <p:txBody>
          <a:bodyPr anchor="b">
            <a:spAutoFit/>
          </a:bodyPr>
          <a:lstStyle/>
          <a:p>
            <a:pPr eaLnBrk="1" hangingPunct="1"/>
            <a:r>
              <a:rPr lang="en-US" altLang="en-US" sz="3600" dirty="0"/>
              <a:t>Spatial data analysis</a:t>
            </a:r>
          </a:p>
          <a:p>
            <a:pPr eaLnBrk="1" hangingPunct="1"/>
            <a:endParaRPr lang="en-US" altLang="en-US" sz="3200" dirty="0"/>
          </a:p>
          <a:p>
            <a:pPr eaLnBrk="1" hangingPunct="1"/>
            <a:r>
              <a:rPr lang="en-US" altLang="en-US" sz="2400" i="1" dirty="0"/>
              <a:t>Usually involves manipulations or calculation of coordinates or attribute variables with a various operators (tools), such as:</a:t>
            </a:r>
          </a:p>
          <a:p>
            <a:pPr eaLnBrk="1" hangingPunct="1"/>
            <a:endParaRPr lang="en-US" altLang="en-US" sz="2400" i="1" dirty="0"/>
          </a:p>
          <a:p>
            <a:pPr eaLnBrk="1" hangingPunct="1"/>
            <a:r>
              <a:rPr lang="en-US" altLang="en-US" sz="2800" dirty="0" smtClean="0"/>
              <a:t>Measurement</a:t>
            </a:r>
          </a:p>
          <a:p>
            <a:r>
              <a:rPr lang="en-US" altLang="en-US" sz="2800" dirty="0" smtClean="0">
                <a:cs typeface="Times New Roman" pitchFamily="18" charset="0"/>
              </a:rPr>
              <a:t>Overlay</a:t>
            </a:r>
            <a:endParaRPr lang="en-US" altLang="en-US" sz="2800" dirty="0"/>
          </a:p>
          <a:p>
            <a:pPr eaLnBrk="1" hangingPunct="1"/>
            <a:r>
              <a:rPr lang="en-US" altLang="en-US" sz="2800" dirty="0" smtClean="0">
                <a:cs typeface="Times New Roman" pitchFamily="18" charset="0"/>
              </a:rPr>
              <a:t>Reclassification</a:t>
            </a:r>
            <a:endParaRPr lang="en-US" altLang="en-US" sz="2800" dirty="0">
              <a:cs typeface="Times New Roman" pitchFamily="18" charset="0"/>
            </a:endParaRPr>
          </a:p>
          <a:p>
            <a:pPr eaLnBrk="1" hangingPunct="1"/>
            <a:r>
              <a:rPr lang="en-US" altLang="en-US" sz="2800" dirty="0">
                <a:cs typeface="Times New Roman" pitchFamily="18" charset="0"/>
              </a:rPr>
              <a:t>Buffering</a:t>
            </a:r>
          </a:p>
          <a:p>
            <a:pPr eaLnBrk="1" hangingPunct="1"/>
            <a:r>
              <a:rPr lang="en-US" altLang="en-US" sz="2800" b="1" dirty="0" smtClean="0">
                <a:solidFill>
                  <a:schemeClr val="accent4"/>
                </a:solidFill>
                <a:cs typeface="Times New Roman" pitchFamily="18" charset="0"/>
              </a:rPr>
              <a:t>Network </a:t>
            </a:r>
            <a:r>
              <a:rPr lang="en-US" altLang="en-US" sz="2800" b="1" dirty="0">
                <a:solidFill>
                  <a:schemeClr val="accent4"/>
                </a:solidFill>
                <a:cs typeface="Times New Roman" pitchFamily="18" charset="0"/>
              </a:rPr>
              <a:t>Analysis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695325" y="2544763"/>
            <a:ext cx="7629525" cy="966787"/>
          </a:xfrm>
        </p:spPr>
        <p:txBody>
          <a:bodyPr>
            <a:normAutofit fontScale="90000"/>
          </a:bodyPr>
          <a:lstStyle/>
          <a:p>
            <a:pPr eaLnBrk="1" hangingPunct="1"/>
            <a:r>
              <a:rPr lang="en-US" smtClean="0">
                <a:cs typeface="Arial" pitchFamily="34" charset="0"/>
              </a:rPr>
              <a:t>ArcGIS Network Analyst Extension</a:t>
            </a:r>
            <a:br>
              <a:rPr lang="en-US" smtClean="0">
                <a:cs typeface="Arial" pitchFamily="34" charset="0"/>
              </a:rPr>
            </a:br>
            <a:r>
              <a:rPr lang="en-US" sz="2400" smtClean="0">
                <a:solidFill>
                  <a:srgbClr val="92D050"/>
                </a:solidFill>
                <a:cs typeface="Arial" pitchFamily="34" charset="0"/>
              </a:rPr>
              <a:t>Solving transportation problems</a:t>
            </a:r>
            <a:endParaRPr lang="en-US" smtClean="0">
              <a:solidFill>
                <a:srgbClr val="92D050"/>
              </a:solidFill>
              <a:cs typeface="Arial" pitchFamily="34" charset="0"/>
            </a:endParaRPr>
          </a:p>
        </p:txBody>
      </p:sp>
      <p:grpSp>
        <p:nvGrpSpPr>
          <p:cNvPr id="2" name="Group 31"/>
          <p:cNvGrpSpPr>
            <a:grpSpLocks/>
          </p:cNvGrpSpPr>
          <p:nvPr/>
        </p:nvGrpSpPr>
        <p:grpSpPr bwMode="auto">
          <a:xfrm>
            <a:off x="500063" y="133350"/>
            <a:ext cx="2525712" cy="2089150"/>
            <a:chOff x="3232597" y="215777"/>
            <a:chExt cx="2524258" cy="2089541"/>
          </a:xfrm>
        </p:grpSpPr>
        <p:sp>
          <p:nvSpPr>
            <p:cNvPr id="12" name="Rounded Rectangle 11"/>
            <p:cNvSpPr/>
            <p:nvPr/>
          </p:nvSpPr>
          <p:spPr>
            <a:xfrm>
              <a:off x="3232597" y="215777"/>
              <a:ext cx="2524258" cy="1986335"/>
            </a:xfrm>
            <a:prstGeom prst="roundRect">
              <a:avLst>
                <a:gd name="adj" fmla="val 1224"/>
              </a:avLst>
            </a:prstGeom>
            <a:gradFill flip="none" rotWithShape="1">
              <a:gsLst>
                <a:gs pos="95000">
                  <a:schemeClr val="accent4">
                    <a:lumMod val="25000"/>
                    <a:alpha val="25000"/>
                  </a:schemeClr>
                </a:gs>
                <a:gs pos="0">
                  <a:srgbClr val="5AC3FA">
                    <a:alpha val="20000"/>
                  </a:srgbClr>
                </a:gs>
                <a:gs pos="20000">
                  <a:schemeClr val="accent6">
                    <a:lumMod val="50000"/>
                    <a:alpha val="20000"/>
                  </a:schemeClr>
                </a:gs>
                <a:gs pos="73000">
                  <a:schemeClr val="accent6">
                    <a:lumMod val="50000"/>
                    <a:alpha val="30000"/>
                  </a:scheme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lIns="91796" tIns="45898" rIns="91796" bIns="45898" anchor="ctr"/>
            <a:lstStyle/>
            <a:p>
              <a:pPr algn="ctr" defTabSz="917954" fontAlgn="auto">
                <a:spcBef>
                  <a:spcPts val="0"/>
                </a:spcBef>
                <a:spcAft>
                  <a:spcPts val="0"/>
                </a:spcAft>
                <a:defRPr/>
              </a:pPr>
              <a:endParaRPr lang="en-US">
                <a:solidFill>
                  <a:schemeClr val="bg1"/>
                </a:solidFill>
                <a:effectLst>
                  <a:outerShdw blurRad="38100" dist="38100" dir="2700000" algn="tl">
                    <a:srgbClr val="000000">
                      <a:alpha val="43137"/>
                    </a:srgbClr>
                  </a:outerShdw>
                </a:effectLst>
                <a:ea typeface="ＭＳ Ｐゴシック" pitchFamily="-97" charset="-128"/>
                <a:cs typeface="ＭＳ Ｐゴシック" pitchFamily="-97" charset="-128"/>
              </a:endParaRPr>
            </a:p>
          </p:txBody>
        </p:sp>
        <p:pic>
          <p:nvPicPr>
            <p:cNvPr id="12313" name="Picture 8"/>
            <p:cNvPicPr>
              <a:picLocks noChangeAspect="1" noChangeArrowheads="1"/>
            </p:cNvPicPr>
            <p:nvPr/>
          </p:nvPicPr>
          <p:blipFill>
            <a:blip r:embed="rId3"/>
            <a:srcRect/>
            <a:stretch>
              <a:fillRect/>
            </a:stretch>
          </p:blipFill>
          <p:spPr bwMode="auto">
            <a:xfrm>
              <a:off x="3310616" y="284682"/>
              <a:ext cx="2364468" cy="1825248"/>
            </a:xfrm>
            <a:prstGeom prst="rect">
              <a:avLst/>
            </a:prstGeom>
            <a:noFill/>
            <a:ln w="9525">
              <a:noFill/>
              <a:miter lim="800000"/>
              <a:headEnd/>
              <a:tailEnd/>
            </a:ln>
          </p:spPr>
        </p:pic>
        <p:sp>
          <p:nvSpPr>
            <p:cNvPr id="12314" name="AutoShape 61"/>
            <p:cNvSpPr>
              <a:spLocks noChangeArrowheads="1"/>
            </p:cNvSpPr>
            <p:nvPr/>
          </p:nvSpPr>
          <p:spPr bwMode="auto">
            <a:xfrm>
              <a:off x="3840259" y="1903606"/>
              <a:ext cx="1362878" cy="401712"/>
            </a:xfrm>
            <a:prstGeom prst="roundRect">
              <a:avLst>
                <a:gd name="adj" fmla="val 5444"/>
              </a:avLst>
            </a:prstGeom>
            <a:solidFill>
              <a:srgbClr val="FFE683"/>
            </a:solidFill>
            <a:ln w="25400" algn="ctr">
              <a:solidFill>
                <a:srgbClr val="FAC15A"/>
              </a:solidFill>
              <a:round/>
              <a:headEnd/>
              <a:tailEnd/>
            </a:ln>
            <a:effectLst>
              <a:outerShdw dist="25400" dir="5400000" rotWithShape="0">
                <a:srgbClr val="000000">
                  <a:alpha val="20000"/>
                </a:srgbClr>
              </a:outerShdw>
            </a:effectLst>
          </p:spPr>
          <p:txBody>
            <a:bodyPr wrap="none" anchor="ctr"/>
            <a:lstStyle/>
            <a:p>
              <a:pPr algn="ctr"/>
              <a:r>
                <a:rPr lang="en-US">
                  <a:solidFill>
                    <a:schemeClr val="bg1"/>
                  </a:solidFill>
                  <a:ea typeface="ＭＳ Ｐゴシック" pitchFamily="34" charset="-128"/>
                </a:rPr>
                <a:t>Route</a:t>
              </a:r>
            </a:p>
          </p:txBody>
        </p:sp>
      </p:grpSp>
      <p:grpSp>
        <p:nvGrpSpPr>
          <p:cNvPr id="3" name="Group 34"/>
          <p:cNvGrpSpPr>
            <a:grpSpLocks/>
          </p:cNvGrpSpPr>
          <p:nvPr/>
        </p:nvGrpSpPr>
        <p:grpSpPr bwMode="auto">
          <a:xfrm>
            <a:off x="3325813" y="133350"/>
            <a:ext cx="2524125" cy="2089150"/>
            <a:chOff x="6076682" y="1050756"/>
            <a:chExt cx="2524258" cy="2089541"/>
          </a:xfrm>
        </p:grpSpPr>
        <p:sp>
          <p:nvSpPr>
            <p:cNvPr id="16" name="Rounded Rectangle 15"/>
            <p:cNvSpPr/>
            <p:nvPr/>
          </p:nvSpPr>
          <p:spPr>
            <a:xfrm>
              <a:off x="6076682" y="1050756"/>
              <a:ext cx="2524258" cy="1949815"/>
            </a:xfrm>
            <a:prstGeom prst="roundRect">
              <a:avLst>
                <a:gd name="adj" fmla="val 1224"/>
              </a:avLst>
            </a:prstGeom>
            <a:gradFill flip="none" rotWithShape="1">
              <a:gsLst>
                <a:gs pos="95000">
                  <a:schemeClr val="accent4">
                    <a:lumMod val="25000"/>
                    <a:alpha val="25000"/>
                  </a:schemeClr>
                </a:gs>
                <a:gs pos="0">
                  <a:srgbClr val="5AC3FA">
                    <a:alpha val="20000"/>
                  </a:srgbClr>
                </a:gs>
                <a:gs pos="20000">
                  <a:schemeClr val="accent6">
                    <a:lumMod val="50000"/>
                    <a:alpha val="20000"/>
                  </a:schemeClr>
                </a:gs>
                <a:gs pos="73000">
                  <a:schemeClr val="accent6">
                    <a:lumMod val="50000"/>
                    <a:alpha val="30000"/>
                  </a:scheme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lIns="91796" tIns="45898" rIns="91796" bIns="45898" anchor="ctr"/>
            <a:lstStyle/>
            <a:p>
              <a:pPr algn="ctr" defTabSz="917954" fontAlgn="auto">
                <a:spcBef>
                  <a:spcPts val="0"/>
                </a:spcBef>
                <a:spcAft>
                  <a:spcPts val="0"/>
                </a:spcAft>
                <a:defRPr/>
              </a:pPr>
              <a:endParaRPr lang="en-US">
                <a:solidFill>
                  <a:schemeClr val="bg1"/>
                </a:solidFill>
                <a:effectLst>
                  <a:outerShdw blurRad="38100" dist="38100" dir="2700000" algn="tl">
                    <a:srgbClr val="000000">
                      <a:alpha val="43137"/>
                    </a:srgbClr>
                  </a:outerShdw>
                </a:effectLst>
                <a:ea typeface="ＭＳ Ｐゴシック" pitchFamily="-97" charset="-128"/>
                <a:cs typeface="ＭＳ Ｐゴシック" pitchFamily="-97" charset="-128"/>
              </a:endParaRPr>
            </a:p>
          </p:txBody>
        </p:sp>
        <p:pic>
          <p:nvPicPr>
            <p:cNvPr id="12310" name="Picture 5"/>
            <p:cNvPicPr>
              <a:picLocks noChangeAspect="1" noChangeArrowheads="1"/>
            </p:cNvPicPr>
            <p:nvPr/>
          </p:nvPicPr>
          <p:blipFill>
            <a:blip r:embed="rId4"/>
            <a:srcRect/>
            <a:stretch>
              <a:fillRect/>
            </a:stretch>
          </p:blipFill>
          <p:spPr bwMode="auto">
            <a:xfrm>
              <a:off x="6144078" y="1119661"/>
              <a:ext cx="2400300" cy="1825248"/>
            </a:xfrm>
            <a:prstGeom prst="rect">
              <a:avLst/>
            </a:prstGeom>
            <a:noFill/>
            <a:ln w="9525">
              <a:noFill/>
              <a:miter lim="800000"/>
              <a:headEnd/>
              <a:tailEnd/>
            </a:ln>
          </p:spPr>
        </p:pic>
        <p:sp>
          <p:nvSpPr>
            <p:cNvPr id="12311" name="AutoShape 61"/>
            <p:cNvSpPr>
              <a:spLocks noChangeArrowheads="1"/>
            </p:cNvSpPr>
            <p:nvPr/>
          </p:nvSpPr>
          <p:spPr bwMode="auto">
            <a:xfrm>
              <a:off x="6462464" y="2738585"/>
              <a:ext cx="1763806" cy="401712"/>
            </a:xfrm>
            <a:prstGeom prst="roundRect">
              <a:avLst>
                <a:gd name="adj" fmla="val 5444"/>
              </a:avLst>
            </a:prstGeom>
            <a:solidFill>
              <a:srgbClr val="FFE683"/>
            </a:solidFill>
            <a:ln w="25400" algn="ctr">
              <a:solidFill>
                <a:srgbClr val="FAC15A"/>
              </a:solidFill>
              <a:round/>
              <a:headEnd/>
              <a:tailEnd/>
            </a:ln>
            <a:effectLst>
              <a:outerShdw dist="25400" dir="5400000" rotWithShape="0">
                <a:srgbClr val="000000">
                  <a:alpha val="20000"/>
                </a:srgbClr>
              </a:outerShdw>
            </a:effectLst>
          </p:spPr>
          <p:txBody>
            <a:bodyPr wrap="none" anchor="ctr"/>
            <a:lstStyle/>
            <a:p>
              <a:pPr algn="ctr"/>
              <a:r>
                <a:rPr lang="en-US">
                  <a:solidFill>
                    <a:schemeClr val="bg1"/>
                  </a:solidFill>
                  <a:ea typeface="ＭＳ Ｐゴシック" pitchFamily="34" charset="-128"/>
                </a:rPr>
                <a:t>Closest Facility</a:t>
              </a:r>
            </a:p>
          </p:txBody>
        </p:sp>
      </p:grpSp>
      <p:grpSp>
        <p:nvGrpSpPr>
          <p:cNvPr id="4" name="Group 42"/>
          <p:cNvGrpSpPr>
            <a:grpSpLocks/>
          </p:cNvGrpSpPr>
          <p:nvPr/>
        </p:nvGrpSpPr>
        <p:grpSpPr bwMode="auto">
          <a:xfrm>
            <a:off x="6143625" y="133350"/>
            <a:ext cx="2474913" cy="2022475"/>
            <a:chOff x="6128197" y="3678046"/>
            <a:chExt cx="2474890" cy="2023001"/>
          </a:xfrm>
        </p:grpSpPr>
        <p:sp>
          <p:nvSpPr>
            <p:cNvPr id="20" name="Rounded Rectangle 19"/>
            <p:cNvSpPr/>
            <p:nvPr/>
          </p:nvSpPr>
          <p:spPr>
            <a:xfrm>
              <a:off x="6128197" y="3678046"/>
              <a:ext cx="2474890" cy="1986480"/>
            </a:xfrm>
            <a:prstGeom prst="roundRect">
              <a:avLst>
                <a:gd name="adj" fmla="val 1224"/>
              </a:avLst>
            </a:prstGeom>
            <a:gradFill flip="none" rotWithShape="1">
              <a:gsLst>
                <a:gs pos="95000">
                  <a:schemeClr val="accent4">
                    <a:lumMod val="25000"/>
                    <a:alpha val="25000"/>
                  </a:schemeClr>
                </a:gs>
                <a:gs pos="0">
                  <a:srgbClr val="5AC3FA">
                    <a:alpha val="20000"/>
                  </a:srgbClr>
                </a:gs>
                <a:gs pos="20000">
                  <a:schemeClr val="accent6">
                    <a:lumMod val="50000"/>
                    <a:alpha val="20000"/>
                  </a:schemeClr>
                </a:gs>
                <a:gs pos="73000">
                  <a:schemeClr val="accent6">
                    <a:lumMod val="50000"/>
                    <a:alpha val="30000"/>
                  </a:scheme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lIns="91796" tIns="45898" rIns="91796" bIns="45898" anchor="ctr"/>
            <a:lstStyle/>
            <a:p>
              <a:pPr algn="ctr" defTabSz="917954" fontAlgn="auto">
                <a:spcBef>
                  <a:spcPts val="0"/>
                </a:spcBef>
                <a:spcAft>
                  <a:spcPts val="0"/>
                </a:spcAft>
                <a:defRPr/>
              </a:pPr>
              <a:endParaRPr lang="en-US">
                <a:solidFill>
                  <a:schemeClr val="bg1"/>
                </a:solidFill>
                <a:effectLst>
                  <a:outerShdw blurRad="38100" dist="38100" dir="2700000" algn="tl">
                    <a:srgbClr val="000000">
                      <a:alpha val="43137"/>
                    </a:srgbClr>
                  </a:outerShdw>
                </a:effectLst>
                <a:ea typeface="ＭＳ Ｐゴシック" pitchFamily="-97" charset="-128"/>
                <a:cs typeface="ＭＳ Ｐゴシック" pitchFamily="-97" charset="-128"/>
              </a:endParaRPr>
            </a:p>
          </p:txBody>
        </p:sp>
        <p:pic>
          <p:nvPicPr>
            <p:cNvPr id="12307" name="Picture 2"/>
            <p:cNvPicPr>
              <a:picLocks noChangeAspect="1" noChangeArrowheads="1"/>
            </p:cNvPicPr>
            <p:nvPr/>
          </p:nvPicPr>
          <p:blipFill>
            <a:blip r:embed="rId5"/>
            <a:srcRect/>
            <a:stretch>
              <a:fillRect/>
            </a:stretch>
          </p:blipFill>
          <p:spPr bwMode="auto">
            <a:xfrm>
              <a:off x="6209846" y="3746951"/>
              <a:ext cx="2328976" cy="1825248"/>
            </a:xfrm>
            <a:prstGeom prst="rect">
              <a:avLst/>
            </a:prstGeom>
            <a:noFill/>
            <a:ln w="9525">
              <a:noFill/>
              <a:miter lim="800000"/>
              <a:headEnd/>
              <a:tailEnd/>
            </a:ln>
          </p:spPr>
        </p:pic>
        <p:sp>
          <p:nvSpPr>
            <p:cNvPr id="12308" name="AutoShape 61"/>
            <p:cNvSpPr>
              <a:spLocks noChangeArrowheads="1"/>
            </p:cNvSpPr>
            <p:nvPr/>
          </p:nvSpPr>
          <p:spPr bwMode="auto">
            <a:xfrm>
              <a:off x="6594918" y="5299306"/>
              <a:ext cx="1595423" cy="401741"/>
            </a:xfrm>
            <a:prstGeom prst="roundRect">
              <a:avLst>
                <a:gd name="adj" fmla="val 5444"/>
              </a:avLst>
            </a:prstGeom>
            <a:solidFill>
              <a:srgbClr val="FFE683"/>
            </a:solidFill>
            <a:ln w="25400" algn="ctr">
              <a:solidFill>
                <a:srgbClr val="FAC15A"/>
              </a:solidFill>
              <a:round/>
              <a:headEnd/>
              <a:tailEnd/>
            </a:ln>
            <a:effectLst>
              <a:outerShdw dist="25400" dir="5400000" rotWithShape="0">
                <a:srgbClr val="000000">
                  <a:alpha val="20000"/>
                </a:srgbClr>
              </a:outerShdw>
            </a:effectLst>
          </p:spPr>
          <p:txBody>
            <a:bodyPr wrap="none" anchor="ctr"/>
            <a:lstStyle/>
            <a:p>
              <a:pPr algn="ctr"/>
              <a:r>
                <a:rPr lang="en-US">
                  <a:solidFill>
                    <a:schemeClr val="bg1"/>
                  </a:solidFill>
                  <a:ea typeface="ＭＳ Ｐゴシック" pitchFamily="34" charset="-128"/>
                </a:rPr>
                <a:t>Service Area</a:t>
              </a:r>
            </a:p>
          </p:txBody>
        </p:sp>
      </p:grpSp>
      <p:grpSp>
        <p:nvGrpSpPr>
          <p:cNvPr id="5" name="Group 51"/>
          <p:cNvGrpSpPr>
            <a:grpSpLocks/>
          </p:cNvGrpSpPr>
          <p:nvPr/>
        </p:nvGrpSpPr>
        <p:grpSpPr bwMode="auto">
          <a:xfrm>
            <a:off x="3368675" y="4025900"/>
            <a:ext cx="2449513" cy="2200275"/>
            <a:chOff x="371341" y="3678046"/>
            <a:chExt cx="2449132" cy="2040408"/>
          </a:xfrm>
        </p:grpSpPr>
        <p:sp>
          <p:nvSpPr>
            <p:cNvPr id="28" name="Rounded Rectangle 27"/>
            <p:cNvSpPr/>
            <p:nvPr/>
          </p:nvSpPr>
          <p:spPr>
            <a:xfrm>
              <a:off x="371341" y="3678046"/>
              <a:ext cx="2449132" cy="1868166"/>
            </a:xfrm>
            <a:prstGeom prst="roundRect">
              <a:avLst>
                <a:gd name="adj" fmla="val 1224"/>
              </a:avLst>
            </a:prstGeom>
            <a:gradFill flip="none" rotWithShape="1">
              <a:gsLst>
                <a:gs pos="95000">
                  <a:schemeClr val="accent4">
                    <a:lumMod val="25000"/>
                    <a:alpha val="25000"/>
                  </a:schemeClr>
                </a:gs>
                <a:gs pos="0">
                  <a:srgbClr val="5AC3FA">
                    <a:alpha val="20000"/>
                  </a:srgbClr>
                </a:gs>
                <a:gs pos="20000">
                  <a:schemeClr val="accent6">
                    <a:lumMod val="50000"/>
                    <a:alpha val="20000"/>
                  </a:schemeClr>
                </a:gs>
                <a:gs pos="73000">
                  <a:schemeClr val="accent6">
                    <a:lumMod val="50000"/>
                    <a:alpha val="30000"/>
                  </a:scheme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lIns="91796" tIns="45898" rIns="91796" bIns="45898" anchor="ctr"/>
            <a:lstStyle/>
            <a:p>
              <a:pPr algn="ctr" defTabSz="917954" fontAlgn="auto">
                <a:spcBef>
                  <a:spcPts val="0"/>
                </a:spcBef>
                <a:spcAft>
                  <a:spcPts val="0"/>
                </a:spcAft>
                <a:defRPr/>
              </a:pPr>
              <a:endParaRPr lang="en-US">
                <a:solidFill>
                  <a:schemeClr val="bg1"/>
                </a:solidFill>
                <a:effectLst>
                  <a:outerShdw blurRad="38100" dist="38100" dir="2700000" algn="tl">
                    <a:srgbClr val="000000">
                      <a:alpha val="43137"/>
                    </a:srgbClr>
                  </a:outerShdw>
                </a:effectLst>
                <a:ea typeface="ＭＳ Ｐゴシック" pitchFamily="-97" charset="-128"/>
                <a:cs typeface="ＭＳ Ｐゴシック" pitchFamily="-97" charset="-128"/>
              </a:endParaRPr>
            </a:p>
          </p:txBody>
        </p:sp>
        <p:pic>
          <p:nvPicPr>
            <p:cNvPr id="12304" name="Picture 21" descr="VRP"/>
            <p:cNvPicPr>
              <a:picLocks noChangeAspect="1" noChangeArrowheads="1"/>
            </p:cNvPicPr>
            <p:nvPr/>
          </p:nvPicPr>
          <p:blipFill>
            <a:blip r:embed="rId6"/>
            <a:srcRect/>
            <a:stretch>
              <a:fillRect/>
            </a:stretch>
          </p:blipFill>
          <p:spPr bwMode="auto">
            <a:xfrm>
              <a:off x="445634" y="3763281"/>
              <a:ext cx="2300288" cy="1718135"/>
            </a:xfrm>
            <a:prstGeom prst="rect">
              <a:avLst/>
            </a:prstGeom>
            <a:noFill/>
            <a:ln w="9525">
              <a:noFill/>
              <a:miter lim="800000"/>
              <a:headEnd/>
              <a:tailEnd/>
            </a:ln>
          </p:spPr>
        </p:pic>
        <p:sp>
          <p:nvSpPr>
            <p:cNvPr id="12305" name="AutoShape 61"/>
            <p:cNvSpPr>
              <a:spLocks noChangeArrowheads="1"/>
            </p:cNvSpPr>
            <p:nvPr/>
          </p:nvSpPr>
          <p:spPr bwMode="auto">
            <a:xfrm>
              <a:off x="679268" y="5250308"/>
              <a:ext cx="1765025" cy="468146"/>
            </a:xfrm>
            <a:prstGeom prst="roundRect">
              <a:avLst>
                <a:gd name="adj" fmla="val 5444"/>
              </a:avLst>
            </a:prstGeom>
            <a:solidFill>
              <a:srgbClr val="FFE683"/>
            </a:solidFill>
            <a:ln w="25400" algn="ctr">
              <a:solidFill>
                <a:srgbClr val="FAC15A"/>
              </a:solidFill>
              <a:round/>
              <a:headEnd/>
              <a:tailEnd/>
            </a:ln>
            <a:effectLst>
              <a:outerShdw dist="25400" dir="5400000" rotWithShape="0">
                <a:srgbClr val="000000">
                  <a:alpha val="20000"/>
                </a:srgbClr>
              </a:outerShdw>
            </a:effectLst>
          </p:spPr>
          <p:txBody>
            <a:bodyPr wrap="none" anchor="ctr"/>
            <a:lstStyle/>
            <a:p>
              <a:pPr algn="ctr"/>
              <a:r>
                <a:rPr lang="en-US">
                  <a:solidFill>
                    <a:schemeClr val="bg1"/>
                  </a:solidFill>
                  <a:ea typeface="ＭＳ Ｐゴシック" pitchFamily="34" charset="-128"/>
                </a:rPr>
                <a:t>Vehicle Routing</a:t>
              </a:r>
            </a:p>
            <a:p>
              <a:pPr algn="ctr"/>
              <a:r>
                <a:rPr lang="en-US">
                  <a:solidFill>
                    <a:schemeClr val="bg1"/>
                  </a:solidFill>
                  <a:ea typeface="ＭＳ Ｐゴシック" pitchFamily="34" charset="-128"/>
                </a:rPr>
                <a:t>Problem</a:t>
              </a:r>
            </a:p>
          </p:txBody>
        </p:sp>
      </p:grpSp>
      <p:grpSp>
        <p:nvGrpSpPr>
          <p:cNvPr id="6" name="Group 53"/>
          <p:cNvGrpSpPr>
            <a:grpSpLocks/>
          </p:cNvGrpSpPr>
          <p:nvPr/>
        </p:nvGrpSpPr>
        <p:grpSpPr bwMode="auto">
          <a:xfrm>
            <a:off x="584200" y="4025900"/>
            <a:ext cx="2411413" cy="2181225"/>
            <a:chOff x="384220" y="1024998"/>
            <a:chExt cx="2410495" cy="2181913"/>
          </a:xfrm>
        </p:grpSpPr>
        <p:sp>
          <p:nvSpPr>
            <p:cNvPr id="32" name="Rounded Rectangle 31"/>
            <p:cNvSpPr/>
            <p:nvPr/>
          </p:nvSpPr>
          <p:spPr>
            <a:xfrm>
              <a:off x="384220" y="1024998"/>
              <a:ext cx="2410495" cy="2015173"/>
            </a:xfrm>
            <a:prstGeom prst="roundRect">
              <a:avLst>
                <a:gd name="adj" fmla="val 1224"/>
              </a:avLst>
            </a:prstGeom>
            <a:gradFill flip="none" rotWithShape="1">
              <a:gsLst>
                <a:gs pos="95000">
                  <a:schemeClr val="accent4">
                    <a:lumMod val="25000"/>
                    <a:alpha val="25000"/>
                  </a:schemeClr>
                </a:gs>
                <a:gs pos="0">
                  <a:srgbClr val="5AC3FA">
                    <a:alpha val="20000"/>
                  </a:srgbClr>
                </a:gs>
                <a:gs pos="20000">
                  <a:schemeClr val="accent6">
                    <a:lumMod val="50000"/>
                    <a:alpha val="20000"/>
                  </a:schemeClr>
                </a:gs>
                <a:gs pos="73000">
                  <a:schemeClr val="accent6">
                    <a:lumMod val="50000"/>
                    <a:alpha val="30000"/>
                  </a:scheme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lIns="91796" tIns="45898" rIns="91796" bIns="45898" anchor="ctr"/>
            <a:lstStyle/>
            <a:p>
              <a:pPr algn="ctr" defTabSz="917954" fontAlgn="auto">
                <a:spcBef>
                  <a:spcPts val="0"/>
                </a:spcBef>
                <a:spcAft>
                  <a:spcPts val="0"/>
                </a:spcAft>
                <a:defRPr/>
              </a:pPr>
              <a:endParaRPr lang="en-US">
                <a:solidFill>
                  <a:schemeClr val="bg1"/>
                </a:solidFill>
                <a:effectLst>
                  <a:outerShdw blurRad="38100" dist="38100" dir="2700000" algn="tl">
                    <a:srgbClr val="000000">
                      <a:alpha val="43137"/>
                    </a:srgbClr>
                  </a:outerShdw>
                </a:effectLst>
                <a:ea typeface="ＭＳ Ｐゴシック" pitchFamily="-97" charset="-128"/>
                <a:cs typeface="ＭＳ Ｐゴシック" pitchFamily="-97" charset="-128"/>
              </a:endParaRPr>
            </a:p>
          </p:txBody>
        </p:sp>
        <p:pic>
          <p:nvPicPr>
            <p:cNvPr id="12301" name="Picture 3"/>
            <p:cNvPicPr>
              <a:picLocks noChangeAspect="1" noChangeArrowheads="1"/>
            </p:cNvPicPr>
            <p:nvPr/>
          </p:nvPicPr>
          <p:blipFill>
            <a:blip r:embed="rId7"/>
            <a:srcRect/>
            <a:stretch>
              <a:fillRect/>
            </a:stretch>
          </p:blipFill>
          <p:spPr bwMode="auto">
            <a:xfrm>
              <a:off x="455160" y="1100818"/>
              <a:ext cx="2288041" cy="1868820"/>
            </a:xfrm>
            <a:prstGeom prst="rect">
              <a:avLst/>
            </a:prstGeom>
            <a:noFill/>
            <a:ln w="9525">
              <a:noFill/>
              <a:miter lim="800000"/>
              <a:headEnd/>
              <a:tailEnd/>
            </a:ln>
          </p:spPr>
        </p:pic>
        <p:sp>
          <p:nvSpPr>
            <p:cNvPr id="12302" name="AutoShape 61"/>
            <p:cNvSpPr>
              <a:spLocks noChangeArrowheads="1"/>
            </p:cNvSpPr>
            <p:nvPr/>
          </p:nvSpPr>
          <p:spPr bwMode="auto">
            <a:xfrm>
              <a:off x="547671" y="2738451"/>
              <a:ext cx="2102636" cy="468460"/>
            </a:xfrm>
            <a:prstGeom prst="roundRect">
              <a:avLst>
                <a:gd name="adj" fmla="val 5444"/>
              </a:avLst>
            </a:prstGeom>
            <a:solidFill>
              <a:srgbClr val="FFE683"/>
            </a:solidFill>
            <a:ln w="25400" algn="ctr">
              <a:solidFill>
                <a:srgbClr val="FAC15A"/>
              </a:solidFill>
              <a:round/>
              <a:headEnd/>
              <a:tailEnd/>
            </a:ln>
            <a:effectLst>
              <a:outerShdw dist="25400" dir="5400000" rotWithShape="0">
                <a:srgbClr val="000000">
                  <a:alpha val="20000"/>
                </a:srgbClr>
              </a:outerShdw>
            </a:effectLst>
          </p:spPr>
          <p:txBody>
            <a:bodyPr wrap="none" anchor="ctr"/>
            <a:lstStyle/>
            <a:p>
              <a:pPr algn="ctr"/>
              <a:r>
                <a:rPr lang="en-US">
                  <a:solidFill>
                    <a:schemeClr val="bg1"/>
                  </a:solidFill>
                  <a:ea typeface="ＭＳ Ｐゴシック" pitchFamily="34" charset="-128"/>
                </a:rPr>
                <a:t>Location-Allocation</a:t>
              </a:r>
            </a:p>
          </p:txBody>
        </p:sp>
      </p:grpSp>
      <p:grpSp>
        <p:nvGrpSpPr>
          <p:cNvPr id="7" name="Group 49"/>
          <p:cNvGrpSpPr>
            <a:grpSpLocks/>
          </p:cNvGrpSpPr>
          <p:nvPr/>
        </p:nvGrpSpPr>
        <p:grpSpPr bwMode="auto">
          <a:xfrm>
            <a:off x="6119813" y="4025900"/>
            <a:ext cx="2524125" cy="2192338"/>
            <a:chOff x="3243329" y="4437904"/>
            <a:chExt cx="2524258" cy="2098879"/>
          </a:xfrm>
        </p:grpSpPr>
        <p:sp>
          <p:nvSpPr>
            <p:cNvPr id="36" name="Rounded Rectangle 35"/>
            <p:cNvSpPr/>
            <p:nvPr/>
          </p:nvSpPr>
          <p:spPr>
            <a:xfrm>
              <a:off x="3243329" y="4437904"/>
              <a:ext cx="2524258" cy="1928659"/>
            </a:xfrm>
            <a:prstGeom prst="roundRect">
              <a:avLst>
                <a:gd name="adj" fmla="val 1224"/>
              </a:avLst>
            </a:prstGeom>
            <a:gradFill flip="none" rotWithShape="1">
              <a:gsLst>
                <a:gs pos="95000">
                  <a:schemeClr val="accent4">
                    <a:lumMod val="25000"/>
                    <a:alpha val="25000"/>
                  </a:schemeClr>
                </a:gs>
                <a:gs pos="0">
                  <a:srgbClr val="5AC3FA">
                    <a:alpha val="20000"/>
                  </a:srgbClr>
                </a:gs>
                <a:gs pos="20000">
                  <a:schemeClr val="accent6">
                    <a:lumMod val="50000"/>
                    <a:alpha val="20000"/>
                  </a:schemeClr>
                </a:gs>
                <a:gs pos="73000">
                  <a:schemeClr val="accent6">
                    <a:lumMod val="50000"/>
                    <a:alpha val="30000"/>
                  </a:schemeClr>
                </a:gs>
              </a:gsLst>
              <a:lin ang="16200000" scaled="0"/>
              <a:tileRect/>
            </a:gradFill>
            <a:ln w="3175" cap="flat" cmpd="sng" algn="ctr">
              <a:solidFill>
                <a:srgbClr val="5AC3FA">
                  <a:alpha val="70000"/>
                </a:srgbClr>
              </a:solidFill>
              <a:prstDash val="solid"/>
              <a:round/>
              <a:headEnd type="none" w="med" len="med"/>
              <a:tailEnd type="none" w="med" len="med"/>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lIns="91796" tIns="45898" rIns="91796" bIns="45898" anchor="ctr"/>
            <a:lstStyle/>
            <a:p>
              <a:pPr algn="ctr" defTabSz="917954" fontAlgn="auto">
                <a:spcBef>
                  <a:spcPts val="0"/>
                </a:spcBef>
                <a:spcAft>
                  <a:spcPts val="0"/>
                </a:spcAft>
                <a:defRPr/>
              </a:pPr>
              <a:endParaRPr lang="en-US">
                <a:solidFill>
                  <a:schemeClr val="bg1"/>
                </a:solidFill>
                <a:effectLst>
                  <a:outerShdw blurRad="38100" dist="38100" dir="2700000" algn="tl">
                    <a:srgbClr val="000000">
                      <a:alpha val="43137"/>
                    </a:srgbClr>
                  </a:outerShdw>
                </a:effectLst>
                <a:ea typeface="ＭＳ Ｐゴシック" pitchFamily="-97" charset="-128"/>
                <a:cs typeface="ＭＳ Ｐゴシック" pitchFamily="-97" charset="-128"/>
              </a:endParaRPr>
            </a:p>
          </p:txBody>
        </p:sp>
        <p:pic>
          <p:nvPicPr>
            <p:cNvPr id="12298" name="Picture 6"/>
            <p:cNvPicPr>
              <a:picLocks noChangeAspect="1" noChangeArrowheads="1"/>
            </p:cNvPicPr>
            <p:nvPr/>
          </p:nvPicPr>
          <p:blipFill>
            <a:blip r:embed="rId8"/>
            <a:srcRect/>
            <a:stretch>
              <a:fillRect/>
            </a:stretch>
          </p:blipFill>
          <p:spPr bwMode="auto">
            <a:xfrm>
              <a:off x="3326268" y="4528457"/>
              <a:ext cx="2374897" cy="1771191"/>
            </a:xfrm>
            <a:prstGeom prst="rect">
              <a:avLst/>
            </a:prstGeom>
            <a:noFill/>
            <a:ln w="9525">
              <a:noFill/>
              <a:miter lim="800000"/>
              <a:headEnd/>
              <a:tailEnd/>
            </a:ln>
          </p:spPr>
        </p:pic>
        <p:sp>
          <p:nvSpPr>
            <p:cNvPr id="12299" name="AutoShape 61"/>
            <p:cNvSpPr>
              <a:spLocks noChangeArrowheads="1"/>
            </p:cNvSpPr>
            <p:nvPr/>
          </p:nvSpPr>
          <p:spPr bwMode="auto">
            <a:xfrm>
              <a:off x="3452890" y="6068677"/>
              <a:ext cx="2121012" cy="468106"/>
            </a:xfrm>
            <a:prstGeom prst="roundRect">
              <a:avLst>
                <a:gd name="adj" fmla="val 5444"/>
              </a:avLst>
            </a:prstGeom>
            <a:solidFill>
              <a:srgbClr val="FFE683"/>
            </a:solidFill>
            <a:ln w="25400" algn="ctr">
              <a:solidFill>
                <a:srgbClr val="FAC15A"/>
              </a:solidFill>
              <a:round/>
              <a:headEnd/>
              <a:tailEnd/>
            </a:ln>
            <a:effectLst>
              <a:outerShdw dist="25400" dir="5400000" rotWithShape="0">
                <a:srgbClr val="000000">
                  <a:alpha val="20000"/>
                </a:srgbClr>
              </a:outerShdw>
            </a:effectLst>
          </p:spPr>
          <p:txBody>
            <a:bodyPr wrap="none" anchor="ctr"/>
            <a:lstStyle/>
            <a:p>
              <a:pPr algn="ctr"/>
              <a:r>
                <a:rPr lang="en-US">
                  <a:solidFill>
                    <a:schemeClr val="bg1"/>
                  </a:solidFill>
                  <a:ea typeface="ＭＳ Ｐゴシック" pitchFamily="34" charset="-128"/>
                </a:rPr>
                <a:t>Origin-Destination</a:t>
              </a:r>
            </a:p>
            <a:p>
              <a:pPr algn="ctr"/>
              <a:r>
                <a:rPr lang="en-US">
                  <a:solidFill>
                    <a:schemeClr val="bg1"/>
                  </a:solidFill>
                  <a:ea typeface="ＭＳ Ｐゴシック" pitchFamily="34" charset="-128"/>
                </a:rPr>
                <a:t>Cost Matrix</a:t>
              </a:r>
            </a:p>
          </p:txBody>
        </p:sp>
      </p:gr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225425"/>
            <a:ext cx="7315200" cy="981075"/>
          </a:xfrm>
        </p:spPr>
        <p:txBody>
          <a:bodyPr>
            <a:normAutofit fontScale="90000"/>
          </a:bodyPr>
          <a:lstStyle/>
          <a:p>
            <a:pPr eaLnBrk="1" hangingPunct="1"/>
            <a:r>
              <a:rPr lang="en-US" sz="4000" smtClean="0">
                <a:cs typeface="Arial" pitchFamily="34" charset="0"/>
              </a:rPr>
              <a:t>Shortest Path: </a:t>
            </a:r>
            <a:br>
              <a:rPr lang="en-US" sz="4000" smtClean="0">
                <a:cs typeface="Arial" pitchFamily="34" charset="0"/>
              </a:rPr>
            </a:br>
            <a:r>
              <a:rPr lang="en-US" sz="4000" smtClean="0">
                <a:cs typeface="Arial" pitchFamily="34" charset="0"/>
              </a:rPr>
              <a:t>Drive Time or Distance</a:t>
            </a:r>
          </a:p>
        </p:txBody>
      </p:sp>
      <p:pic>
        <p:nvPicPr>
          <p:cNvPr id="20483" name="Picture 2"/>
          <p:cNvPicPr>
            <a:picLocks noChangeAspect="1" noChangeArrowheads="1"/>
          </p:cNvPicPr>
          <p:nvPr/>
        </p:nvPicPr>
        <p:blipFill>
          <a:blip r:embed="rId2"/>
          <a:srcRect/>
          <a:stretch>
            <a:fillRect/>
          </a:stretch>
        </p:blipFill>
        <p:spPr bwMode="auto">
          <a:xfrm>
            <a:off x="1898650" y="1527175"/>
            <a:ext cx="6240463" cy="5154613"/>
          </a:xfrm>
          <a:prstGeom prst="rect">
            <a:avLst/>
          </a:prstGeom>
          <a:noFill/>
          <a:ln w="9525">
            <a:noFill/>
            <a:miter lim="800000"/>
            <a:headEnd/>
            <a:tailEnd/>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smtClean="0">
                <a:cs typeface="Arial" pitchFamily="34" charset="0"/>
              </a:rPr>
              <a:t>Cost Attributes -  Drive Time</a:t>
            </a:r>
          </a:p>
        </p:txBody>
      </p:sp>
      <p:pic>
        <p:nvPicPr>
          <p:cNvPr id="23555" name="Picture 2"/>
          <p:cNvPicPr>
            <a:picLocks noChangeAspect="1" noChangeArrowheads="1"/>
          </p:cNvPicPr>
          <p:nvPr/>
        </p:nvPicPr>
        <p:blipFill>
          <a:blip r:embed="rId2"/>
          <a:srcRect/>
          <a:stretch>
            <a:fillRect/>
          </a:stretch>
        </p:blipFill>
        <p:spPr bwMode="auto">
          <a:xfrm>
            <a:off x="328613" y="1766888"/>
            <a:ext cx="8483600" cy="1890712"/>
          </a:xfrm>
          <a:prstGeom prst="rect">
            <a:avLst/>
          </a:prstGeom>
          <a:noFill/>
          <a:ln w="9525">
            <a:noFill/>
            <a:miter lim="800000"/>
            <a:headEnd/>
            <a:tailEnd/>
          </a:ln>
          <a:effectLst/>
        </p:spPr>
      </p:pic>
      <p:pic>
        <p:nvPicPr>
          <p:cNvPr id="23556" name="Picture 1"/>
          <p:cNvPicPr>
            <a:picLocks noChangeAspect="1" noChangeArrowheads="1"/>
          </p:cNvPicPr>
          <p:nvPr/>
        </p:nvPicPr>
        <p:blipFill>
          <a:blip r:embed="rId3"/>
          <a:srcRect/>
          <a:stretch>
            <a:fillRect/>
          </a:stretch>
        </p:blipFill>
        <p:spPr bwMode="auto">
          <a:xfrm>
            <a:off x="328613" y="3987800"/>
            <a:ext cx="7331075" cy="1223963"/>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90550" y="254000"/>
            <a:ext cx="7639050" cy="952500"/>
          </a:xfrm>
        </p:spPr>
        <p:txBody>
          <a:bodyPr/>
          <a:lstStyle/>
          <a:p>
            <a:pPr eaLnBrk="1" hangingPunct="1"/>
            <a:r>
              <a:rPr lang="en-US" sz="4000" smtClean="0">
                <a:cs typeface="Arial" pitchFamily="34" charset="0"/>
              </a:rPr>
              <a:t>Geocoding</a:t>
            </a:r>
            <a:r>
              <a:rPr lang="en-US" sz="3600" smtClean="0">
                <a:cs typeface="Arial" pitchFamily="34" charset="0"/>
              </a:rPr>
              <a:t> - Addresses</a:t>
            </a:r>
          </a:p>
        </p:txBody>
      </p:sp>
      <p:pic>
        <p:nvPicPr>
          <p:cNvPr id="19459" name="Picture 2"/>
          <p:cNvPicPr>
            <a:picLocks noChangeAspect="1" noChangeArrowheads="1"/>
          </p:cNvPicPr>
          <p:nvPr/>
        </p:nvPicPr>
        <p:blipFill>
          <a:blip r:embed="rId2"/>
          <a:srcRect/>
          <a:stretch>
            <a:fillRect/>
          </a:stretch>
        </p:blipFill>
        <p:spPr bwMode="auto">
          <a:xfrm>
            <a:off x="674688" y="1279525"/>
            <a:ext cx="8331200" cy="5372100"/>
          </a:xfrm>
          <a:prstGeom prst="rect">
            <a:avLst/>
          </a:prstGeom>
          <a:noFill/>
          <a:ln w="9525">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Analysis</a:t>
            </a:r>
            <a:br>
              <a:rPr lang="en-US" dirty="0" smtClean="0"/>
            </a:br>
            <a:r>
              <a:rPr lang="en-US" dirty="0" smtClean="0"/>
              <a:t>What is it?</a:t>
            </a:r>
            <a:endParaRPr lang="en-IN" dirty="0"/>
          </a:p>
        </p:txBody>
      </p:sp>
      <p:sp>
        <p:nvSpPr>
          <p:cNvPr id="3" name="Content Placeholder 2"/>
          <p:cNvSpPr>
            <a:spLocks noGrp="1"/>
          </p:cNvSpPr>
          <p:nvPr>
            <p:ph idx="1"/>
          </p:nvPr>
        </p:nvSpPr>
        <p:spPr/>
        <p:txBody>
          <a:bodyPr>
            <a:normAutofit/>
          </a:bodyPr>
          <a:lstStyle/>
          <a:p>
            <a:r>
              <a:rPr lang="en-US" dirty="0" smtClean="0"/>
              <a:t>One Definition: the quantitative procedures employed in the study of the spatial arrangement of features (points, lines, polygons and surfaces.</a:t>
            </a:r>
          </a:p>
          <a:p>
            <a:r>
              <a:rPr lang="en-US" dirty="0" smtClean="0"/>
              <a:t>“…the purpose of geographic inquiry is to examine relationships between geographic features collectively and to use the relationships to describe the real-world phenomena that map features represent.” (Clarke 2001, 182).</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000" smtClean="0">
                <a:cs typeface="Arial" pitchFamily="34" charset="0"/>
              </a:rPr>
              <a:t>Closest</a:t>
            </a:r>
            <a:r>
              <a:rPr lang="en-US" sz="3600" smtClean="0">
                <a:cs typeface="Arial" pitchFamily="34" charset="0"/>
              </a:rPr>
              <a:t> Facilities</a:t>
            </a:r>
          </a:p>
        </p:txBody>
      </p:sp>
      <p:pic>
        <p:nvPicPr>
          <p:cNvPr id="21507" name="Picture 2"/>
          <p:cNvPicPr>
            <a:picLocks noChangeAspect="1" noChangeArrowheads="1"/>
          </p:cNvPicPr>
          <p:nvPr/>
        </p:nvPicPr>
        <p:blipFill>
          <a:blip r:embed="rId2"/>
          <a:srcRect/>
          <a:stretch>
            <a:fillRect/>
          </a:stretch>
        </p:blipFill>
        <p:spPr bwMode="auto">
          <a:xfrm>
            <a:off x="773113" y="1533525"/>
            <a:ext cx="7588250" cy="5162550"/>
          </a:xfrm>
          <a:prstGeom prst="rect">
            <a:avLst/>
          </a:prstGeom>
          <a:noFill/>
          <a:ln w="9525">
            <a:noFill/>
            <a:miter lim="800000"/>
            <a:headEnd/>
            <a:tailEnd/>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Proximity Analysis</a:t>
            </a:r>
            <a:endParaRPr lang="en-IN" dirty="0"/>
          </a:p>
        </p:txBody>
      </p:sp>
      <p:sp>
        <p:nvSpPr>
          <p:cNvPr id="3" name="Content Placeholder 2"/>
          <p:cNvSpPr>
            <a:spLocks noGrp="1"/>
          </p:cNvSpPr>
          <p:nvPr>
            <p:ph idx="1"/>
          </p:nvPr>
        </p:nvSpPr>
        <p:spPr/>
        <p:txBody>
          <a:bodyPr>
            <a:normAutofit lnSpcReduction="10000"/>
          </a:bodyPr>
          <a:lstStyle/>
          <a:p>
            <a:r>
              <a:rPr lang="en-IN" dirty="0" smtClean="0"/>
              <a:t>GIS software can also support buffer generation that involves the creation of new polygons from points, lines, and polygon features stored in the database. For example, to know answer to questions like; How much area covered within 1 km of water canal? What is area covered under different crops? And, for watershed projects, where is the boundary or delineation of watershed, slope, water channels, different types water harvesting structures are required, etc. </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09600"/>
            <a:ext cx="8229600" cy="1143000"/>
          </a:xfrm>
        </p:spPr>
        <p:txBody>
          <a:bodyPr/>
          <a:lstStyle/>
          <a:p>
            <a:r>
              <a:rPr lang="en-US"/>
              <a:t>Create a buffer: Raster</a:t>
            </a:r>
          </a:p>
        </p:txBody>
      </p:sp>
      <p:pic>
        <p:nvPicPr>
          <p:cNvPr id="10244" name="Picture 4" descr="demo200"/>
          <p:cNvPicPr>
            <a:picLocks noChangeAspect="1" noChangeArrowheads="1"/>
          </p:cNvPicPr>
          <p:nvPr/>
        </p:nvPicPr>
        <p:blipFill>
          <a:blip r:embed="rId2"/>
          <a:srcRect/>
          <a:stretch>
            <a:fillRect/>
          </a:stretch>
        </p:blipFill>
        <p:spPr bwMode="auto">
          <a:xfrm>
            <a:off x="4648200" y="2362200"/>
            <a:ext cx="3657600" cy="3657600"/>
          </a:xfrm>
          <a:prstGeom prst="rect">
            <a:avLst/>
          </a:prstGeom>
          <a:noFill/>
        </p:spPr>
      </p:pic>
      <p:pic>
        <p:nvPicPr>
          <p:cNvPr id="10245" name="Picture 5" descr="demo200"/>
          <p:cNvPicPr>
            <a:picLocks noChangeAspect="1" noChangeArrowheads="1"/>
          </p:cNvPicPr>
          <p:nvPr/>
        </p:nvPicPr>
        <p:blipFill>
          <a:blip r:embed="rId3"/>
          <a:srcRect/>
          <a:stretch>
            <a:fillRect/>
          </a:stretch>
        </p:blipFill>
        <p:spPr bwMode="auto">
          <a:xfrm>
            <a:off x="762000" y="2514600"/>
            <a:ext cx="3429000" cy="3429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Create a Buffer: vector</a:t>
            </a:r>
          </a:p>
        </p:txBody>
      </p:sp>
      <p:grpSp>
        <p:nvGrpSpPr>
          <p:cNvPr id="2" name="Group 24"/>
          <p:cNvGrpSpPr>
            <a:grpSpLocks/>
          </p:cNvGrpSpPr>
          <p:nvPr/>
        </p:nvGrpSpPr>
        <p:grpSpPr bwMode="auto">
          <a:xfrm>
            <a:off x="2514600" y="2057400"/>
            <a:ext cx="3048000" cy="4419600"/>
            <a:chOff x="1584" y="1296"/>
            <a:chExt cx="1920" cy="2784"/>
          </a:xfrm>
        </p:grpSpPr>
        <p:grpSp>
          <p:nvGrpSpPr>
            <p:cNvPr id="3" name="Group 8"/>
            <p:cNvGrpSpPr>
              <a:grpSpLocks/>
            </p:cNvGrpSpPr>
            <p:nvPr/>
          </p:nvGrpSpPr>
          <p:grpSpPr bwMode="auto">
            <a:xfrm>
              <a:off x="1920" y="1632"/>
              <a:ext cx="864" cy="2064"/>
              <a:chOff x="576" y="1536"/>
              <a:chExt cx="912" cy="2016"/>
            </a:xfrm>
          </p:grpSpPr>
          <p:sp>
            <p:nvSpPr>
              <p:cNvPr id="11270" name="Line 6"/>
              <p:cNvSpPr>
                <a:spLocks noChangeShapeType="1"/>
              </p:cNvSpPr>
              <p:nvPr/>
            </p:nvSpPr>
            <p:spPr bwMode="auto">
              <a:xfrm>
                <a:off x="576" y="1536"/>
                <a:ext cx="912" cy="672"/>
              </a:xfrm>
              <a:prstGeom prst="line">
                <a:avLst/>
              </a:prstGeom>
              <a:noFill/>
              <a:ln w="28575">
                <a:solidFill>
                  <a:schemeClr val="tx1"/>
                </a:solidFill>
                <a:round/>
                <a:headEnd/>
                <a:tailEnd/>
              </a:ln>
              <a:effectLst/>
            </p:spPr>
            <p:txBody>
              <a:bodyPr/>
              <a:lstStyle/>
              <a:p>
                <a:endParaRPr lang="en-IN"/>
              </a:p>
            </p:txBody>
          </p:sp>
          <p:sp>
            <p:nvSpPr>
              <p:cNvPr id="11271" name="Line 7"/>
              <p:cNvSpPr>
                <a:spLocks noChangeShapeType="1"/>
              </p:cNvSpPr>
              <p:nvPr/>
            </p:nvSpPr>
            <p:spPr bwMode="auto">
              <a:xfrm flipH="1">
                <a:off x="1440" y="2208"/>
                <a:ext cx="48" cy="1344"/>
              </a:xfrm>
              <a:prstGeom prst="line">
                <a:avLst/>
              </a:prstGeom>
              <a:noFill/>
              <a:ln w="28575">
                <a:solidFill>
                  <a:schemeClr val="tx1"/>
                </a:solidFill>
                <a:round/>
                <a:headEnd/>
                <a:tailEnd/>
              </a:ln>
              <a:effectLst/>
            </p:spPr>
            <p:txBody>
              <a:bodyPr/>
              <a:lstStyle/>
              <a:p>
                <a:endParaRPr lang="en-IN"/>
              </a:p>
            </p:txBody>
          </p:sp>
        </p:grpSp>
        <p:sp>
          <p:nvSpPr>
            <p:cNvPr id="11273" name="Line 9"/>
            <p:cNvSpPr>
              <a:spLocks noChangeShapeType="1"/>
            </p:cNvSpPr>
            <p:nvPr/>
          </p:nvSpPr>
          <p:spPr bwMode="auto">
            <a:xfrm flipH="1">
              <a:off x="1632" y="1296"/>
              <a:ext cx="576" cy="672"/>
            </a:xfrm>
            <a:prstGeom prst="line">
              <a:avLst/>
            </a:prstGeom>
            <a:noFill/>
            <a:ln w="9525">
              <a:solidFill>
                <a:schemeClr val="tx1"/>
              </a:solidFill>
              <a:round/>
              <a:headEnd/>
              <a:tailEnd/>
            </a:ln>
            <a:effectLst/>
          </p:spPr>
          <p:txBody>
            <a:bodyPr/>
            <a:lstStyle/>
            <a:p>
              <a:endParaRPr lang="en-IN"/>
            </a:p>
          </p:txBody>
        </p:sp>
        <p:sp>
          <p:nvSpPr>
            <p:cNvPr id="11274" name="Line 10"/>
            <p:cNvSpPr>
              <a:spLocks noChangeShapeType="1"/>
            </p:cNvSpPr>
            <p:nvPr/>
          </p:nvSpPr>
          <p:spPr bwMode="auto">
            <a:xfrm flipV="1">
              <a:off x="2304" y="1920"/>
              <a:ext cx="1200" cy="624"/>
            </a:xfrm>
            <a:prstGeom prst="line">
              <a:avLst/>
            </a:prstGeom>
            <a:noFill/>
            <a:ln w="9525">
              <a:solidFill>
                <a:schemeClr val="tx1"/>
              </a:solidFill>
              <a:round/>
              <a:headEnd/>
              <a:tailEnd/>
            </a:ln>
            <a:effectLst/>
          </p:spPr>
          <p:txBody>
            <a:bodyPr/>
            <a:lstStyle/>
            <a:p>
              <a:endParaRPr lang="en-IN"/>
            </a:p>
          </p:txBody>
        </p:sp>
        <p:sp>
          <p:nvSpPr>
            <p:cNvPr id="11275" name="Line 11"/>
            <p:cNvSpPr>
              <a:spLocks noChangeShapeType="1"/>
            </p:cNvSpPr>
            <p:nvPr/>
          </p:nvSpPr>
          <p:spPr bwMode="auto">
            <a:xfrm>
              <a:off x="2208" y="3696"/>
              <a:ext cx="1152" cy="48"/>
            </a:xfrm>
            <a:prstGeom prst="line">
              <a:avLst/>
            </a:prstGeom>
            <a:noFill/>
            <a:ln w="9525">
              <a:solidFill>
                <a:schemeClr val="tx1"/>
              </a:solidFill>
              <a:round/>
              <a:headEnd/>
              <a:tailEnd/>
            </a:ln>
            <a:effectLst/>
          </p:spPr>
          <p:txBody>
            <a:bodyPr/>
            <a:lstStyle/>
            <a:p>
              <a:endParaRPr lang="en-IN"/>
            </a:p>
          </p:txBody>
        </p:sp>
        <p:sp>
          <p:nvSpPr>
            <p:cNvPr id="11277" name="Line 13"/>
            <p:cNvSpPr>
              <a:spLocks noChangeShapeType="1"/>
            </p:cNvSpPr>
            <p:nvPr/>
          </p:nvSpPr>
          <p:spPr bwMode="auto">
            <a:xfrm>
              <a:off x="1680" y="1872"/>
              <a:ext cx="768" cy="576"/>
            </a:xfrm>
            <a:prstGeom prst="line">
              <a:avLst/>
            </a:prstGeom>
            <a:noFill/>
            <a:ln w="9525">
              <a:solidFill>
                <a:schemeClr val="tx1"/>
              </a:solidFill>
              <a:round/>
              <a:headEnd/>
              <a:tailEnd/>
            </a:ln>
            <a:effectLst/>
          </p:spPr>
          <p:txBody>
            <a:bodyPr/>
            <a:lstStyle/>
            <a:p>
              <a:endParaRPr lang="en-IN"/>
            </a:p>
          </p:txBody>
        </p:sp>
        <p:sp>
          <p:nvSpPr>
            <p:cNvPr id="11278" name="Line 14"/>
            <p:cNvSpPr>
              <a:spLocks noChangeShapeType="1"/>
            </p:cNvSpPr>
            <p:nvPr/>
          </p:nvSpPr>
          <p:spPr bwMode="auto">
            <a:xfrm>
              <a:off x="2112" y="1392"/>
              <a:ext cx="1008" cy="720"/>
            </a:xfrm>
            <a:prstGeom prst="line">
              <a:avLst/>
            </a:prstGeom>
            <a:noFill/>
            <a:ln w="9525">
              <a:solidFill>
                <a:schemeClr val="tx1"/>
              </a:solidFill>
              <a:round/>
              <a:headEnd/>
              <a:tailEnd/>
            </a:ln>
            <a:effectLst/>
          </p:spPr>
          <p:txBody>
            <a:bodyPr/>
            <a:lstStyle/>
            <a:p>
              <a:endParaRPr lang="en-IN"/>
            </a:p>
          </p:txBody>
        </p:sp>
        <p:sp>
          <p:nvSpPr>
            <p:cNvPr id="11279" name="Line 15"/>
            <p:cNvSpPr>
              <a:spLocks noChangeShapeType="1"/>
            </p:cNvSpPr>
            <p:nvPr/>
          </p:nvSpPr>
          <p:spPr bwMode="auto">
            <a:xfrm flipH="1">
              <a:off x="2400" y="2448"/>
              <a:ext cx="48" cy="1248"/>
            </a:xfrm>
            <a:prstGeom prst="line">
              <a:avLst/>
            </a:prstGeom>
            <a:noFill/>
            <a:ln w="9525">
              <a:solidFill>
                <a:schemeClr val="tx1"/>
              </a:solidFill>
              <a:round/>
              <a:headEnd/>
              <a:tailEnd/>
            </a:ln>
            <a:effectLst/>
          </p:spPr>
          <p:txBody>
            <a:bodyPr/>
            <a:lstStyle/>
            <a:p>
              <a:endParaRPr lang="en-IN"/>
            </a:p>
          </p:txBody>
        </p:sp>
        <p:sp>
          <p:nvSpPr>
            <p:cNvPr id="11280" name="Line 16"/>
            <p:cNvSpPr>
              <a:spLocks noChangeShapeType="1"/>
            </p:cNvSpPr>
            <p:nvPr/>
          </p:nvSpPr>
          <p:spPr bwMode="auto">
            <a:xfrm>
              <a:off x="3120" y="2112"/>
              <a:ext cx="0" cy="1632"/>
            </a:xfrm>
            <a:prstGeom prst="line">
              <a:avLst/>
            </a:prstGeom>
            <a:noFill/>
            <a:ln w="9525">
              <a:solidFill>
                <a:schemeClr val="tx1"/>
              </a:solidFill>
              <a:round/>
              <a:headEnd/>
              <a:tailEnd/>
            </a:ln>
            <a:effectLst/>
          </p:spPr>
          <p:txBody>
            <a:bodyPr/>
            <a:lstStyle/>
            <a:p>
              <a:endParaRPr lang="en-IN"/>
            </a:p>
          </p:txBody>
        </p:sp>
        <p:sp>
          <p:nvSpPr>
            <p:cNvPr id="11283" name="Oval 19"/>
            <p:cNvSpPr>
              <a:spLocks noChangeArrowheads="1"/>
            </p:cNvSpPr>
            <p:nvPr/>
          </p:nvSpPr>
          <p:spPr bwMode="auto">
            <a:xfrm>
              <a:off x="2400" y="3408"/>
              <a:ext cx="720" cy="672"/>
            </a:xfrm>
            <a:prstGeom prst="ellipse">
              <a:avLst/>
            </a:prstGeom>
            <a:noFill/>
            <a:ln w="9525">
              <a:solidFill>
                <a:schemeClr val="tx1"/>
              </a:solidFill>
              <a:round/>
              <a:headEnd/>
              <a:tailEnd/>
            </a:ln>
            <a:effectLst/>
          </p:spPr>
          <p:txBody>
            <a:bodyPr wrap="none" anchor="ctr"/>
            <a:lstStyle/>
            <a:p>
              <a:endParaRPr lang="en-IN"/>
            </a:p>
          </p:txBody>
        </p:sp>
        <p:sp>
          <p:nvSpPr>
            <p:cNvPr id="11284" name="Oval 20"/>
            <p:cNvSpPr>
              <a:spLocks noChangeArrowheads="1"/>
            </p:cNvSpPr>
            <p:nvPr/>
          </p:nvSpPr>
          <p:spPr bwMode="auto">
            <a:xfrm>
              <a:off x="1584" y="1344"/>
              <a:ext cx="672" cy="624"/>
            </a:xfrm>
            <a:prstGeom prst="ellipse">
              <a:avLst/>
            </a:prstGeom>
            <a:noFill/>
            <a:ln w="9525">
              <a:solidFill>
                <a:schemeClr val="tx1"/>
              </a:solidFill>
              <a:round/>
              <a:headEnd/>
              <a:tailEnd/>
            </a:ln>
            <a:effectLst/>
          </p:spPr>
          <p:txBody>
            <a:bodyPr wrap="none" anchor="ctr"/>
            <a:lstStyle/>
            <a:p>
              <a:endParaRPr lang="en-IN"/>
            </a:p>
          </p:txBody>
        </p:sp>
      </p:grpSp>
      <p:grpSp>
        <p:nvGrpSpPr>
          <p:cNvPr id="4" name="Group 21"/>
          <p:cNvGrpSpPr>
            <a:grpSpLocks/>
          </p:cNvGrpSpPr>
          <p:nvPr/>
        </p:nvGrpSpPr>
        <p:grpSpPr bwMode="auto">
          <a:xfrm>
            <a:off x="914400" y="2743200"/>
            <a:ext cx="1371600" cy="3276600"/>
            <a:chOff x="576" y="1536"/>
            <a:chExt cx="912" cy="2016"/>
          </a:xfrm>
        </p:grpSpPr>
        <p:sp>
          <p:nvSpPr>
            <p:cNvPr id="11286" name="Line 22"/>
            <p:cNvSpPr>
              <a:spLocks noChangeShapeType="1"/>
            </p:cNvSpPr>
            <p:nvPr/>
          </p:nvSpPr>
          <p:spPr bwMode="auto">
            <a:xfrm>
              <a:off x="576" y="1536"/>
              <a:ext cx="912" cy="672"/>
            </a:xfrm>
            <a:prstGeom prst="line">
              <a:avLst/>
            </a:prstGeom>
            <a:noFill/>
            <a:ln w="28575">
              <a:solidFill>
                <a:schemeClr val="tx1"/>
              </a:solidFill>
              <a:round/>
              <a:headEnd/>
              <a:tailEnd/>
            </a:ln>
            <a:effectLst/>
          </p:spPr>
          <p:txBody>
            <a:bodyPr/>
            <a:lstStyle/>
            <a:p>
              <a:endParaRPr lang="en-IN"/>
            </a:p>
          </p:txBody>
        </p:sp>
        <p:sp>
          <p:nvSpPr>
            <p:cNvPr id="11287" name="Line 23"/>
            <p:cNvSpPr>
              <a:spLocks noChangeShapeType="1"/>
            </p:cNvSpPr>
            <p:nvPr/>
          </p:nvSpPr>
          <p:spPr bwMode="auto">
            <a:xfrm flipH="1">
              <a:off x="1440" y="2208"/>
              <a:ext cx="48" cy="1344"/>
            </a:xfrm>
            <a:prstGeom prst="line">
              <a:avLst/>
            </a:prstGeom>
            <a:noFill/>
            <a:ln w="28575">
              <a:solidFill>
                <a:schemeClr val="tx1"/>
              </a:solidFill>
              <a:round/>
              <a:headEnd/>
              <a:tailEnd/>
            </a:ln>
            <a:effectLst/>
          </p:spPr>
          <p:txBody>
            <a:bodyPr/>
            <a:lstStyle/>
            <a:p>
              <a:endParaRPr lang="en-IN"/>
            </a:p>
          </p:txBody>
        </p:sp>
      </p:grpSp>
      <p:sp>
        <p:nvSpPr>
          <p:cNvPr id="11305" name="Freeform 41"/>
          <p:cNvSpPr>
            <a:spLocks/>
          </p:cNvSpPr>
          <p:nvPr/>
        </p:nvSpPr>
        <p:spPr bwMode="auto">
          <a:xfrm>
            <a:off x="5486400" y="1905000"/>
            <a:ext cx="2438400" cy="4343400"/>
          </a:xfrm>
          <a:custGeom>
            <a:avLst/>
            <a:gdLst/>
            <a:ahLst/>
            <a:cxnLst>
              <a:cxn ang="0">
                <a:pos x="96" y="528"/>
              </a:cxn>
              <a:cxn ang="0">
                <a:pos x="0" y="432"/>
              </a:cxn>
              <a:cxn ang="0">
                <a:pos x="0" y="288"/>
              </a:cxn>
              <a:cxn ang="0">
                <a:pos x="0" y="192"/>
              </a:cxn>
              <a:cxn ang="0">
                <a:pos x="96" y="96"/>
              </a:cxn>
              <a:cxn ang="0">
                <a:pos x="240" y="0"/>
              </a:cxn>
              <a:cxn ang="0">
                <a:pos x="384" y="0"/>
              </a:cxn>
              <a:cxn ang="0">
                <a:pos x="528" y="48"/>
              </a:cxn>
              <a:cxn ang="0">
                <a:pos x="1536" y="768"/>
              </a:cxn>
              <a:cxn ang="0">
                <a:pos x="1536" y="2400"/>
              </a:cxn>
              <a:cxn ang="0">
                <a:pos x="1488" y="2544"/>
              </a:cxn>
              <a:cxn ang="0">
                <a:pos x="1392" y="2688"/>
              </a:cxn>
              <a:cxn ang="0">
                <a:pos x="1296" y="2736"/>
              </a:cxn>
              <a:cxn ang="0">
                <a:pos x="1104" y="2736"/>
              </a:cxn>
              <a:cxn ang="0">
                <a:pos x="912" y="2640"/>
              </a:cxn>
              <a:cxn ang="0">
                <a:pos x="864" y="2544"/>
              </a:cxn>
              <a:cxn ang="0">
                <a:pos x="816" y="2448"/>
              </a:cxn>
              <a:cxn ang="0">
                <a:pos x="816" y="2352"/>
              </a:cxn>
              <a:cxn ang="0">
                <a:pos x="864" y="1104"/>
              </a:cxn>
              <a:cxn ang="0">
                <a:pos x="96" y="528"/>
              </a:cxn>
            </a:cxnLst>
            <a:rect l="0" t="0" r="r" b="b"/>
            <a:pathLst>
              <a:path w="1536" h="2736">
                <a:moveTo>
                  <a:pt x="96" y="528"/>
                </a:moveTo>
                <a:lnTo>
                  <a:pt x="0" y="432"/>
                </a:lnTo>
                <a:lnTo>
                  <a:pt x="0" y="288"/>
                </a:lnTo>
                <a:lnTo>
                  <a:pt x="0" y="192"/>
                </a:lnTo>
                <a:lnTo>
                  <a:pt x="96" y="96"/>
                </a:lnTo>
                <a:lnTo>
                  <a:pt x="240" y="0"/>
                </a:lnTo>
                <a:lnTo>
                  <a:pt x="384" y="0"/>
                </a:lnTo>
                <a:lnTo>
                  <a:pt x="528" y="48"/>
                </a:lnTo>
                <a:lnTo>
                  <a:pt x="1536" y="768"/>
                </a:lnTo>
                <a:lnTo>
                  <a:pt x="1536" y="2400"/>
                </a:lnTo>
                <a:lnTo>
                  <a:pt x="1488" y="2544"/>
                </a:lnTo>
                <a:lnTo>
                  <a:pt x="1392" y="2688"/>
                </a:lnTo>
                <a:lnTo>
                  <a:pt x="1296" y="2736"/>
                </a:lnTo>
                <a:lnTo>
                  <a:pt x="1104" y="2736"/>
                </a:lnTo>
                <a:lnTo>
                  <a:pt x="912" y="2640"/>
                </a:lnTo>
                <a:lnTo>
                  <a:pt x="864" y="2544"/>
                </a:lnTo>
                <a:lnTo>
                  <a:pt x="816" y="2448"/>
                </a:lnTo>
                <a:lnTo>
                  <a:pt x="816" y="2352"/>
                </a:lnTo>
                <a:lnTo>
                  <a:pt x="864" y="1104"/>
                </a:lnTo>
                <a:lnTo>
                  <a:pt x="96" y="528"/>
                </a:lnTo>
                <a:close/>
              </a:path>
            </a:pathLst>
          </a:custGeom>
          <a:solidFill>
            <a:schemeClr val="accent1"/>
          </a:solidFill>
          <a:ln w="9525">
            <a:solidFill>
              <a:schemeClr val="tx1"/>
            </a:solidFill>
            <a:round/>
            <a:headEnd/>
            <a:tailEnd/>
          </a:ln>
          <a:effectLst/>
        </p:spPr>
        <p:txBody>
          <a:bodyPr/>
          <a:lstStyle/>
          <a:p>
            <a:endParaRPr lang="en-IN"/>
          </a:p>
        </p:txBody>
      </p:sp>
      <p:grpSp>
        <p:nvGrpSpPr>
          <p:cNvPr id="5" name="Group 42"/>
          <p:cNvGrpSpPr>
            <a:grpSpLocks/>
          </p:cNvGrpSpPr>
          <p:nvPr/>
        </p:nvGrpSpPr>
        <p:grpSpPr bwMode="auto">
          <a:xfrm>
            <a:off x="6019800" y="2362200"/>
            <a:ext cx="1371600" cy="3276600"/>
            <a:chOff x="576" y="1536"/>
            <a:chExt cx="912" cy="2016"/>
          </a:xfrm>
        </p:grpSpPr>
        <p:sp>
          <p:nvSpPr>
            <p:cNvPr id="11307" name="Line 43"/>
            <p:cNvSpPr>
              <a:spLocks noChangeShapeType="1"/>
            </p:cNvSpPr>
            <p:nvPr/>
          </p:nvSpPr>
          <p:spPr bwMode="auto">
            <a:xfrm>
              <a:off x="576" y="1536"/>
              <a:ext cx="912" cy="672"/>
            </a:xfrm>
            <a:prstGeom prst="line">
              <a:avLst/>
            </a:prstGeom>
            <a:noFill/>
            <a:ln w="28575">
              <a:solidFill>
                <a:schemeClr val="tx1"/>
              </a:solidFill>
              <a:round/>
              <a:headEnd/>
              <a:tailEnd/>
            </a:ln>
            <a:effectLst/>
          </p:spPr>
          <p:txBody>
            <a:bodyPr/>
            <a:lstStyle/>
            <a:p>
              <a:endParaRPr lang="en-IN"/>
            </a:p>
          </p:txBody>
        </p:sp>
        <p:sp>
          <p:nvSpPr>
            <p:cNvPr id="11308" name="Line 44"/>
            <p:cNvSpPr>
              <a:spLocks noChangeShapeType="1"/>
            </p:cNvSpPr>
            <p:nvPr/>
          </p:nvSpPr>
          <p:spPr bwMode="auto">
            <a:xfrm flipH="1">
              <a:off x="1440" y="2208"/>
              <a:ext cx="48" cy="1344"/>
            </a:xfrm>
            <a:prstGeom prst="line">
              <a:avLst/>
            </a:prstGeom>
            <a:noFill/>
            <a:ln w="28575">
              <a:solidFill>
                <a:schemeClr val="tx1"/>
              </a:solidFill>
              <a:round/>
              <a:headEnd/>
              <a:tailEnd/>
            </a:ln>
            <a:effectLst/>
          </p:spPr>
          <p:txBody>
            <a:bodyPr/>
            <a:lstStyle/>
            <a:p>
              <a:endParaRPr lang="en-IN"/>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4000" dirty="0"/>
              <a:t/>
            </a:r>
            <a:br>
              <a:rPr lang="en-US" sz="4000" dirty="0"/>
            </a:br>
            <a:r>
              <a:rPr lang="en-US" sz="4000" dirty="0"/>
              <a:t>Topological Overlay Relations</a:t>
            </a:r>
          </a:p>
        </p:txBody>
      </p:sp>
      <p:pic>
        <p:nvPicPr>
          <p:cNvPr id="7172" name="Picture 4" descr="egenhofer"/>
          <p:cNvPicPr>
            <a:picLocks noChangeAspect="1" noChangeArrowheads="1"/>
          </p:cNvPicPr>
          <p:nvPr/>
        </p:nvPicPr>
        <p:blipFill>
          <a:blip r:embed="rId2"/>
          <a:srcRect/>
          <a:stretch>
            <a:fillRect/>
          </a:stretch>
        </p:blipFill>
        <p:spPr bwMode="auto">
          <a:xfrm>
            <a:off x="838200" y="2209800"/>
            <a:ext cx="7372350" cy="319881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Visualization</a:t>
            </a:r>
            <a:endParaRPr lang="en-IN" dirty="0"/>
          </a:p>
        </p:txBody>
      </p:sp>
      <p:sp>
        <p:nvSpPr>
          <p:cNvPr id="3" name="Content Placeholder 2"/>
          <p:cNvSpPr>
            <a:spLocks noGrp="1"/>
          </p:cNvSpPr>
          <p:nvPr>
            <p:ph idx="1"/>
          </p:nvPr>
        </p:nvSpPr>
        <p:spPr/>
        <p:txBody>
          <a:bodyPr>
            <a:normAutofit/>
          </a:bodyPr>
          <a:lstStyle/>
          <a:p>
            <a:r>
              <a:rPr lang="en-IN" dirty="0" smtClean="0"/>
              <a:t>GIS can provide hardcopy maps, statistical summaries, </a:t>
            </a:r>
            <a:r>
              <a:rPr lang="en-IN" dirty="0" err="1" smtClean="0"/>
              <a:t>modeling</a:t>
            </a:r>
            <a:r>
              <a:rPr lang="en-IN" dirty="0" smtClean="0"/>
              <a:t> solutions and graphical display of maps for both spatial and tabular data. For many types of geographic operation the end result is best visualized as a map or graph. Maps are very efficient at storing and communicating geographic information. GIS provides new and exciting tools to extend the art of visualization of output information to the users. </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GIS systems really come into their own when they are used to analyze geographic data. The processes of geographic analysis often called spatial analysis or geo-processing uses the geographic properties of features to look for patterns and trends, and to undertake "what if" scenarios. Modern GIS have many powerful analytical tools to analyse the data.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62000" y="788988"/>
            <a:ext cx="7924800" cy="4401205"/>
          </a:xfrm>
          <a:prstGeom prst="rect">
            <a:avLst/>
          </a:prstGeom>
          <a:noFill/>
          <a:ln w="9525">
            <a:noFill/>
            <a:miter lim="800000"/>
            <a:headEnd/>
            <a:tailEnd/>
          </a:ln>
        </p:spPr>
        <p:txBody>
          <a:bodyPr anchor="b">
            <a:spAutoFit/>
          </a:bodyPr>
          <a:lstStyle/>
          <a:p>
            <a:pPr eaLnBrk="1" hangingPunct="1"/>
            <a:r>
              <a:rPr lang="en-US" altLang="en-US" sz="3600" dirty="0"/>
              <a:t>Spatial data analysis</a:t>
            </a:r>
          </a:p>
          <a:p>
            <a:pPr eaLnBrk="1" hangingPunct="1"/>
            <a:endParaRPr lang="en-US" altLang="en-US" sz="3200" dirty="0"/>
          </a:p>
          <a:p>
            <a:pPr eaLnBrk="1" hangingPunct="1"/>
            <a:r>
              <a:rPr lang="en-US" altLang="en-US" sz="2400" i="1" dirty="0"/>
              <a:t>Usually involves manipulations or calculation of coordinates or attribute variables with a various operators (tools), such as:</a:t>
            </a:r>
          </a:p>
          <a:p>
            <a:pPr eaLnBrk="1" hangingPunct="1"/>
            <a:endParaRPr lang="en-US" altLang="en-US" sz="2400" i="1" dirty="0"/>
          </a:p>
          <a:p>
            <a:pPr eaLnBrk="1" hangingPunct="1"/>
            <a:r>
              <a:rPr lang="en-US" altLang="en-US" sz="2800" b="1" dirty="0" smtClean="0">
                <a:solidFill>
                  <a:schemeClr val="folHlink"/>
                </a:solidFill>
              </a:rPr>
              <a:t>Measurement</a:t>
            </a:r>
          </a:p>
          <a:p>
            <a:r>
              <a:rPr lang="en-US" altLang="en-US" sz="2800" dirty="0" smtClean="0">
                <a:cs typeface="Times New Roman" pitchFamily="18" charset="0"/>
              </a:rPr>
              <a:t>Overlay</a:t>
            </a:r>
            <a:endParaRPr lang="en-US" altLang="en-US" sz="2800" b="1" dirty="0">
              <a:solidFill>
                <a:schemeClr val="folHlink"/>
              </a:solidFill>
            </a:endParaRPr>
          </a:p>
          <a:p>
            <a:pPr eaLnBrk="1" hangingPunct="1"/>
            <a:r>
              <a:rPr lang="en-US" altLang="en-US" sz="2800" dirty="0" smtClean="0">
                <a:cs typeface="Times New Roman" pitchFamily="18" charset="0"/>
              </a:rPr>
              <a:t>Reclassification</a:t>
            </a:r>
            <a:endParaRPr lang="en-US" altLang="en-US" sz="2800" dirty="0">
              <a:cs typeface="Times New Roman" pitchFamily="18" charset="0"/>
            </a:endParaRPr>
          </a:p>
          <a:p>
            <a:pPr eaLnBrk="1" hangingPunct="1"/>
            <a:r>
              <a:rPr lang="en-US" altLang="en-US" sz="2800" dirty="0">
                <a:cs typeface="Times New Roman" pitchFamily="18" charset="0"/>
              </a:rPr>
              <a:t>Buffering</a:t>
            </a:r>
          </a:p>
          <a:p>
            <a:pPr eaLnBrk="1" hangingPunct="1"/>
            <a:r>
              <a:rPr lang="en-US" altLang="en-US" sz="2800" dirty="0" smtClean="0">
                <a:cs typeface="Times New Roman" pitchFamily="18" charset="0"/>
              </a:rPr>
              <a:t>Network </a:t>
            </a:r>
            <a:r>
              <a:rPr lang="en-US" altLang="en-US" sz="2800" dirty="0">
                <a:cs typeface="Times New Roman" pitchFamily="18" charset="0"/>
              </a:rPr>
              <a:t>Analysis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11150" y="5875338"/>
            <a:ext cx="8702675" cy="641350"/>
          </a:xfrm>
          <a:prstGeom prst="rect">
            <a:avLst/>
          </a:prstGeom>
          <a:noFill/>
          <a:ln w="9525">
            <a:noFill/>
            <a:miter lim="800000"/>
            <a:headEnd/>
            <a:tailEnd/>
          </a:ln>
        </p:spPr>
        <p:txBody>
          <a:bodyPr>
            <a:spAutoFit/>
          </a:bodyPr>
          <a:lstStyle/>
          <a:p>
            <a:r>
              <a:rPr lang="en-US" altLang="en-US" sz="1200"/>
              <a:t>Figure 6.1 </a:t>
            </a:r>
            <a:r>
              <a:rPr lang="en-US" altLang="en-US"/>
              <a:t> Raster GIS measurements: (a) Pythagorean distance, (b) Manhattan distance, (c) proximity distances and (d) perimeter and area</a:t>
            </a:r>
          </a:p>
        </p:txBody>
      </p:sp>
      <p:pic>
        <p:nvPicPr>
          <p:cNvPr id="11267" name="Picture 3" descr="Z:\Graphics\Powerpoint\PE_UK\PE321-Heywood\Final files\GIF\C06NF001.gif"/>
          <p:cNvPicPr>
            <a:picLocks noChangeAspect="1" noChangeArrowheads="1"/>
          </p:cNvPicPr>
          <p:nvPr/>
        </p:nvPicPr>
        <p:blipFill>
          <a:blip r:embed="rId4"/>
          <a:srcRect/>
          <a:stretch>
            <a:fillRect/>
          </a:stretch>
        </p:blipFill>
        <p:spPr bwMode="auto">
          <a:xfrm>
            <a:off x="900113" y="263525"/>
            <a:ext cx="7358062" cy="5405438"/>
          </a:xfrm>
          <a:prstGeom prst="rect">
            <a:avLst/>
          </a:prstGeom>
          <a:noFill/>
          <a:ln w="9525">
            <a:noFill/>
            <a:miter lim="800000"/>
            <a:headEnd/>
            <a:tailEnd/>
          </a:ln>
        </p:spPr>
      </p:pic>
      <p:graphicFrame>
        <p:nvGraphicFramePr>
          <p:cNvPr id="11268" name="Object 4"/>
          <p:cNvGraphicFramePr>
            <a:graphicFrameLocks noChangeAspect="1"/>
          </p:cNvGraphicFramePr>
          <p:nvPr/>
        </p:nvGraphicFramePr>
        <p:xfrm>
          <a:off x="1066800" y="3276600"/>
          <a:ext cx="2133600" cy="323850"/>
        </p:xfrm>
        <a:graphic>
          <a:graphicData uri="http://schemas.openxmlformats.org/presentationml/2006/ole">
            <p:oleObj spid="_x0000_s1026" name="Equation" r:id="rId5" imgW="1764534" imgH="266584" progId="Equation.3">
              <p:embed/>
            </p:oleObj>
          </a:graphicData>
        </a:graphic>
      </p:graphicFrame>
      <p:graphicFrame>
        <p:nvGraphicFramePr>
          <p:cNvPr id="11269" name="Object 5"/>
          <p:cNvGraphicFramePr>
            <a:graphicFrameLocks noChangeAspect="1"/>
          </p:cNvGraphicFramePr>
          <p:nvPr/>
        </p:nvGraphicFramePr>
        <p:xfrm>
          <a:off x="5334000" y="5105400"/>
          <a:ext cx="2463800" cy="511175"/>
        </p:xfrm>
        <a:graphic>
          <a:graphicData uri="http://schemas.openxmlformats.org/presentationml/2006/ole">
            <p:oleObj spid="_x0000_s1027" name="Equation" r:id="rId6" imgW="2082800" imgH="4318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09600" y="1066800"/>
            <a:ext cx="7924800" cy="4401205"/>
          </a:xfrm>
          <a:prstGeom prst="rect">
            <a:avLst/>
          </a:prstGeom>
          <a:noFill/>
          <a:ln w="9525">
            <a:noFill/>
            <a:miter lim="800000"/>
            <a:headEnd/>
            <a:tailEnd/>
          </a:ln>
        </p:spPr>
        <p:txBody>
          <a:bodyPr anchor="b">
            <a:spAutoFit/>
          </a:bodyPr>
          <a:lstStyle/>
          <a:p>
            <a:pPr eaLnBrk="1" hangingPunct="1"/>
            <a:r>
              <a:rPr lang="en-US" altLang="en-US" sz="3600" dirty="0"/>
              <a:t>Spatial data analysis</a:t>
            </a:r>
          </a:p>
          <a:p>
            <a:pPr eaLnBrk="1" hangingPunct="1"/>
            <a:endParaRPr lang="en-US" altLang="en-US" sz="3200" dirty="0"/>
          </a:p>
          <a:p>
            <a:pPr eaLnBrk="1" hangingPunct="1"/>
            <a:r>
              <a:rPr lang="en-US" altLang="en-US" sz="2400" i="1" dirty="0"/>
              <a:t>Usually involves manipulations or calculation of coordinates or attribute variables with a various operators (tools), such as:</a:t>
            </a:r>
          </a:p>
          <a:p>
            <a:pPr eaLnBrk="1" hangingPunct="1"/>
            <a:endParaRPr lang="en-US" altLang="en-US" sz="2400" i="1" dirty="0"/>
          </a:p>
          <a:p>
            <a:pPr eaLnBrk="1" hangingPunct="1"/>
            <a:r>
              <a:rPr lang="en-US" altLang="en-US" sz="2800" dirty="0" smtClean="0"/>
              <a:t>Measurement</a:t>
            </a:r>
          </a:p>
          <a:p>
            <a:r>
              <a:rPr lang="en-US" altLang="en-US" sz="2800" b="1" dirty="0" smtClean="0">
                <a:solidFill>
                  <a:schemeClr val="folHlink"/>
                </a:solidFill>
                <a:cs typeface="Times New Roman" pitchFamily="18" charset="0"/>
              </a:rPr>
              <a:t>Overlay</a:t>
            </a:r>
            <a:endParaRPr lang="en-US" altLang="en-US" sz="2800" dirty="0"/>
          </a:p>
          <a:p>
            <a:pPr eaLnBrk="1" hangingPunct="1"/>
            <a:r>
              <a:rPr lang="en-US" altLang="en-US" sz="2800" dirty="0" smtClean="0">
                <a:cs typeface="Times New Roman" pitchFamily="18" charset="0"/>
              </a:rPr>
              <a:t>Reclassification</a:t>
            </a:r>
            <a:endParaRPr lang="en-US" altLang="en-US" sz="2800" dirty="0">
              <a:cs typeface="Times New Roman" pitchFamily="18" charset="0"/>
            </a:endParaRPr>
          </a:p>
          <a:p>
            <a:pPr eaLnBrk="1" hangingPunct="1"/>
            <a:r>
              <a:rPr lang="en-US" altLang="en-US" sz="2800" dirty="0">
                <a:cs typeface="Times New Roman" pitchFamily="18" charset="0"/>
              </a:rPr>
              <a:t>Buffering</a:t>
            </a:r>
          </a:p>
          <a:p>
            <a:pPr eaLnBrk="1" hangingPunct="1"/>
            <a:r>
              <a:rPr lang="en-US" altLang="en-US" sz="2800" dirty="0" smtClean="0">
                <a:cs typeface="Times New Roman" pitchFamily="18" charset="0"/>
              </a:rPr>
              <a:t>Network </a:t>
            </a:r>
            <a:r>
              <a:rPr lang="en-US" altLang="en-US" sz="2800" dirty="0">
                <a:cs typeface="Times New Roman" pitchFamily="18" charset="0"/>
              </a:rPr>
              <a:t>Analysis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Overlay Analysis </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The integration of different data layers involves a process called overlay. At its simplest, this could be a visual operation, but analytical operations require one or more data layers to be joined physically. This overlay, or spatial join, can integrate data on soils, slope, and vegetation, or land ownership. For example, data layers for soil and land use can be combined resulting in a new map which contains both soil and land use information. This will be helpful to understand the different behaviour of the situation on different parameters. </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28600" y="793750"/>
            <a:ext cx="5181600" cy="6064250"/>
          </a:xfrm>
          <a:prstGeom prst="rect">
            <a:avLst/>
          </a:prstGeom>
          <a:noFill/>
          <a:ln w="9525">
            <a:noFill/>
            <a:miter lim="800000"/>
            <a:headEnd/>
            <a:tailEnd/>
          </a:ln>
        </p:spPr>
        <p:txBody>
          <a:bodyPr anchor="b">
            <a:spAutoFit/>
          </a:bodyPr>
          <a:lstStyle/>
          <a:p>
            <a:pPr eaLnBrk="1" hangingPunct="1"/>
            <a:r>
              <a:rPr lang="en-US" altLang="en-US" sz="4000"/>
              <a:t>Overlay</a:t>
            </a:r>
          </a:p>
          <a:p>
            <a:pPr eaLnBrk="1" hangingPunct="1"/>
            <a:endParaRPr lang="en-US" altLang="en-US" sz="4000"/>
          </a:p>
          <a:p>
            <a:pPr eaLnBrk="1" hangingPunct="1"/>
            <a:r>
              <a:rPr lang="en-US" altLang="en-US" sz="3200"/>
              <a:t>Combination of different data layers</a:t>
            </a:r>
          </a:p>
          <a:p>
            <a:pPr eaLnBrk="1" hangingPunct="1"/>
            <a:r>
              <a:rPr lang="en-US" altLang="en-US" sz="3200"/>
              <a:t>Both spatial and attribute data is combined</a:t>
            </a:r>
          </a:p>
          <a:p>
            <a:pPr eaLnBrk="1" hangingPunct="1"/>
            <a:endParaRPr lang="en-US" altLang="en-US" sz="3600"/>
          </a:p>
          <a:p>
            <a:pPr eaLnBrk="1" hangingPunct="1"/>
            <a:r>
              <a:rPr lang="en-US" altLang="en-US" sz="3200"/>
              <a:t>Requires that data layers use a common coordinate system</a:t>
            </a:r>
            <a:endParaRPr lang="en-US" altLang="en-US" sz="2000"/>
          </a:p>
          <a:p>
            <a:pPr eaLnBrk="1" hangingPunct="1"/>
            <a:endParaRPr lang="en-US" altLang="en-US" sz="2000"/>
          </a:p>
          <a:p>
            <a:pPr eaLnBrk="1" hangingPunct="1"/>
            <a:r>
              <a:rPr lang="en-US" altLang="en-US" sz="3200"/>
              <a:t>A new data layer is created</a:t>
            </a:r>
            <a:endParaRPr lang="en-US" altLang="en-US" sz="3600"/>
          </a:p>
        </p:txBody>
      </p:sp>
      <p:pic>
        <p:nvPicPr>
          <p:cNvPr id="83971" name="Picture 3"/>
          <p:cNvPicPr>
            <a:picLocks noChangeAspect="1" noChangeArrowheads="1"/>
          </p:cNvPicPr>
          <p:nvPr/>
        </p:nvPicPr>
        <p:blipFill>
          <a:blip r:embed="rId2"/>
          <a:srcRect/>
          <a:stretch>
            <a:fillRect/>
          </a:stretch>
        </p:blipFill>
        <p:spPr bwMode="auto">
          <a:xfrm>
            <a:off x="5105400" y="1524000"/>
            <a:ext cx="3810000" cy="42862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228600" y="644525"/>
            <a:ext cx="8362950" cy="54895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TotalTime>
  <Words>704</Words>
  <Application>Microsoft Office PowerPoint</Application>
  <PresentationFormat>On-screen Show (4:3)</PresentationFormat>
  <Paragraphs>95</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Apex</vt:lpstr>
      <vt:lpstr>Equation</vt:lpstr>
      <vt:lpstr>SPATIAL ANALYSIS TECHNIQUE AND THEMATIC REPRESENTATION IN GIS</vt:lpstr>
      <vt:lpstr>Spatial Analysis What is it?</vt:lpstr>
      <vt:lpstr>Slide 3</vt:lpstr>
      <vt:lpstr>Slide 4</vt:lpstr>
      <vt:lpstr>Slide 5</vt:lpstr>
      <vt:lpstr>Slide 6</vt:lpstr>
      <vt:lpstr>Overlay Analysis </vt:lpstr>
      <vt:lpstr>Slide 8</vt:lpstr>
      <vt:lpstr>Slide 9</vt:lpstr>
      <vt:lpstr>Slide 10</vt:lpstr>
      <vt:lpstr>Slide 11</vt:lpstr>
      <vt:lpstr>Slide 12</vt:lpstr>
      <vt:lpstr>Slide 13</vt:lpstr>
      <vt:lpstr>Slide 14</vt:lpstr>
      <vt:lpstr>Slide 15</vt:lpstr>
      <vt:lpstr>ArcGIS Network Analyst Extension Solving transportation problems</vt:lpstr>
      <vt:lpstr>Shortest Path:  Drive Time or Distance</vt:lpstr>
      <vt:lpstr>Cost Attributes -  Drive Time</vt:lpstr>
      <vt:lpstr>Geocoding - Addresses</vt:lpstr>
      <vt:lpstr>Closest Facilities</vt:lpstr>
      <vt:lpstr>Proximity Analysis</vt:lpstr>
      <vt:lpstr>Create a buffer: Raster</vt:lpstr>
      <vt:lpstr>Create a Buffer: vector</vt:lpstr>
      <vt:lpstr> Topological Overlay Relations</vt:lpstr>
      <vt:lpstr>Visualization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ANALYSIS TECHNIQUE AND THEMATIC REPRESENTATION IN GIS</dc:title>
  <dc:creator>HP</dc:creator>
  <cp:lastModifiedBy>WINDOWS 10</cp:lastModifiedBy>
  <cp:revision>11</cp:revision>
  <dcterms:created xsi:type="dcterms:W3CDTF">2017-02-16T17:13:08Z</dcterms:created>
  <dcterms:modified xsi:type="dcterms:W3CDTF">2020-05-03T08:23:20Z</dcterms:modified>
</cp:coreProperties>
</file>